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692" r:id="rId2"/>
    <p:sldId id="693" r:id="rId3"/>
    <p:sldId id="694" r:id="rId4"/>
    <p:sldId id="695" r:id="rId5"/>
    <p:sldId id="696" r:id="rId6"/>
    <p:sldId id="697" r:id="rId7"/>
    <p:sldId id="673" r:id="rId8"/>
    <p:sldId id="698" r:id="rId9"/>
    <p:sldId id="699" r:id="rId10"/>
    <p:sldId id="700" r:id="rId11"/>
    <p:sldId id="701" r:id="rId12"/>
    <p:sldId id="702" r:id="rId13"/>
    <p:sldId id="703" r:id="rId14"/>
    <p:sldId id="705" r:id="rId15"/>
    <p:sldId id="706" r:id="rId16"/>
    <p:sldId id="707" r:id="rId17"/>
    <p:sldId id="708" r:id="rId18"/>
    <p:sldId id="710" r:id="rId19"/>
    <p:sldId id="712" r:id="rId20"/>
    <p:sldId id="713" r:id="rId21"/>
    <p:sldId id="714" r:id="rId22"/>
    <p:sldId id="715" r:id="rId23"/>
    <p:sldId id="716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ABB1"/>
    <a:srgbClr val="C4AD67"/>
    <a:srgbClr val="7F4265"/>
    <a:srgbClr val="378C6C"/>
    <a:srgbClr val="088AC4"/>
    <a:srgbClr val="EB641B"/>
    <a:srgbClr val="F7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73" autoAdjust="0"/>
    <p:restoredTop sz="78129" autoAdjust="0"/>
  </p:normalViewPr>
  <p:slideViewPr>
    <p:cSldViewPr>
      <p:cViewPr varScale="1">
        <p:scale>
          <a:sx n="90" d="100"/>
          <a:sy n="90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U\HOMEU\PHP\ENCDMPAR\CEU\NOGCA\Annual%20Report%202018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cseng.ac.uk\shares\Departmental\Departments\Audit\OGC_2nd_Audit\Annual%20Reports\Annual_Report_2018\Designer\designer_exc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cseng.ac.uk\shares\Departmental\Departments\Audit\OGC_2nd_Audit\Annual%20Reports\Annual_Report_2018\Designer\Figures%20for%20designer\Figures_Chapter%201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Active treatment (endoscopic, surgical or other)</c:v>
                </c:pt>
              </c:strCache>
            </c:strRef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5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  <c:pt idx="4">
                  <c:v>2012-13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274</c:v>
                </c:pt>
                <c:pt idx="1">
                  <c:v>294</c:v>
                </c:pt>
                <c:pt idx="2">
                  <c:v>304</c:v>
                </c:pt>
                <c:pt idx="3">
                  <c:v>346</c:v>
                </c:pt>
                <c:pt idx="4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6-42CA-98EB-8D972D9AA001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Surveillance</c:v>
                </c:pt>
              </c:strCache>
            </c:strRef>
          </c:tx>
          <c:spPr>
            <a:solidFill>
              <a:srgbClr val="378C6C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5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  <c:pt idx="4">
                  <c:v>2012-13</c:v>
                </c:pt>
              </c:strCache>
            </c:strRef>
          </c:cat>
          <c:val>
            <c:numRef>
              <c:f>Sheet4!$C$2:$C$6</c:f>
              <c:numCache>
                <c:formatCode>General</c:formatCode>
                <c:ptCount val="5"/>
                <c:pt idx="0">
                  <c:v>55</c:v>
                </c:pt>
                <c:pt idx="1">
                  <c:v>45</c:v>
                </c:pt>
                <c:pt idx="2">
                  <c:v>50</c:v>
                </c:pt>
                <c:pt idx="3">
                  <c:v>77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6-42CA-98EB-8D972D9AA001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No active treatment</c:v>
                </c:pt>
              </c:strCache>
            </c:strRef>
          </c:tx>
          <c:spPr>
            <a:solidFill>
              <a:srgbClr val="7F4265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5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  <c:pt idx="3">
                  <c:v>2013-14</c:v>
                </c:pt>
                <c:pt idx="4">
                  <c:v>2012-13</c:v>
                </c:pt>
              </c:strCache>
            </c:strRef>
          </c:cat>
          <c:val>
            <c:numRef>
              <c:f>Sheet4!$D$2:$D$6</c:f>
              <c:numCache>
                <c:formatCode>General</c:formatCode>
                <c:ptCount val="5"/>
                <c:pt idx="0">
                  <c:v>39</c:v>
                </c:pt>
                <c:pt idx="1">
                  <c:v>41</c:v>
                </c:pt>
                <c:pt idx="2">
                  <c:v>34</c:v>
                </c:pt>
                <c:pt idx="3">
                  <c:v>35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6-42CA-98EB-8D972D9AA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063432"/>
        <c:axId val="489072944"/>
      </c:barChart>
      <c:catAx>
        <c:axId val="489063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072944"/>
        <c:crosses val="autoZero"/>
        <c:auto val="1"/>
        <c:lblAlgn val="ctr"/>
        <c:lblOffset val="100"/>
        <c:noMultiLvlLbl val="0"/>
      </c:catAx>
      <c:valAx>
        <c:axId val="48907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06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43185288780549"/>
          <c:y val="0.73259783304500559"/>
          <c:w val="0.79415100391895455"/>
          <c:h val="0.2506050914977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Active treatment (endoscopic, surgical or other)</c:v>
                </c:pt>
              </c:strCache>
            </c:strRef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strRef>
              <c:f>Sheet3!$A$2:$A$20</c:f>
              <c:strCache>
                <c:ptCount val="19"/>
                <c:pt idx="0">
                  <c:v>West Yorkshire</c:v>
                </c:pt>
                <c:pt idx="1">
                  <c:v>West Midlands</c:v>
                </c:pt>
                <c:pt idx="2">
                  <c:v>West London</c:v>
                </c:pt>
                <c:pt idx="3">
                  <c:v>Wessex</c:v>
                </c:pt>
                <c:pt idx="4">
                  <c:v>Thames Valley</c:v>
                </c:pt>
                <c:pt idx="5">
                  <c:v>Surrey &amp; Sussex</c:v>
                </c:pt>
                <c:pt idx="6">
                  <c:v>S Yorks., Bassetl. &amp; N Derbys.</c:v>
                </c:pt>
                <c:pt idx="7">
                  <c:v>South East London</c:v>
                </c:pt>
                <c:pt idx="8">
                  <c:v>Somerset, Wilts., Av. &amp; Gl.</c:v>
                </c:pt>
                <c:pt idx="9">
                  <c:v>Peninsula</c:v>
                </c:pt>
                <c:pt idx="10">
                  <c:v>North East &amp; Cumbria</c:v>
                </c:pt>
                <c:pt idx="11">
                  <c:v>North Central &amp; East London</c:v>
                </c:pt>
                <c:pt idx="12">
                  <c:v>Lancashire &amp; South Cumbria</c:v>
                </c:pt>
                <c:pt idx="13">
                  <c:v>Kent &amp; Medway</c:v>
                </c:pt>
                <c:pt idx="14">
                  <c:v>Humber, Coast &amp; Vale</c:v>
                </c:pt>
                <c:pt idx="15">
                  <c:v>Greater Manchester</c:v>
                </c:pt>
                <c:pt idx="16">
                  <c:v>East England</c:v>
                </c:pt>
                <c:pt idx="17">
                  <c:v>East Midlands</c:v>
                </c:pt>
                <c:pt idx="18">
                  <c:v>Cheshire &amp; Merseyside</c:v>
                </c:pt>
              </c:strCache>
            </c:strRef>
          </c:cat>
          <c:val>
            <c:numRef>
              <c:f>Sheet3!$B$2:$B$20</c:f>
              <c:numCache>
                <c:formatCode>General</c:formatCode>
                <c:ptCount val="19"/>
                <c:pt idx="0">
                  <c:v>85</c:v>
                </c:pt>
                <c:pt idx="1">
                  <c:v>81</c:v>
                </c:pt>
                <c:pt idx="2">
                  <c:v>53</c:v>
                </c:pt>
                <c:pt idx="3">
                  <c:v>174</c:v>
                </c:pt>
                <c:pt idx="4">
                  <c:v>31</c:v>
                </c:pt>
                <c:pt idx="5">
                  <c:v>20</c:v>
                </c:pt>
                <c:pt idx="6">
                  <c:v>55</c:v>
                </c:pt>
                <c:pt idx="7">
                  <c:v>85</c:v>
                </c:pt>
                <c:pt idx="8">
                  <c:v>80</c:v>
                </c:pt>
                <c:pt idx="9">
                  <c:v>42</c:v>
                </c:pt>
                <c:pt idx="10">
                  <c:v>143</c:v>
                </c:pt>
                <c:pt idx="11">
                  <c:v>109</c:v>
                </c:pt>
                <c:pt idx="12">
                  <c:v>30</c:v>
                </c:pt>
                <c:pt idx="13">
                  <c:v>14</c:v>
                </c:pt>
                <c:pt idx="14">
                  <c:v>16</c:v>
                </c:pt>
                <c:pt idx="15">
                  <c:v>96</c:v>
                </c:pt>
                <c:pt idx="16">
                  <c:v>205</c:v>
                </c:pt>
                <c:pt idx="17">
                  <c:v>137</c:v>
                </c:pt>
                <c:pt idx="1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5-45E2-9110-8B96FC92CCE0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Surveillance</c:v>
                </c:pt>
              </c:strCache>
            </c:strRef>
          </c:tx>
          <c:spPr>
            <a:solidFill>
              <a:srgbClr val="378C6C"/>
            </a:solidFill>
            <a:ln>
              <a:noFill/>
            </a:ln>
            <a:effectLst/>
          </c:spPr>
          <c:invertIfNegative val="0"/>
          <c:cat>
            <c:strRef>
              <c:f>Sheet3!$A$2:$A$20</c:f>
              <c:strCache>
                <c:ptCount val="19"/>
                <c:pt idx="0">
                  <c:v>West Yorkshire</c:v>
                </c:pt>
                <c:pt idx="1">
                  <c:v>West Midlands</c:v>
                </c:pt>
                <c:pt idx="2">
                  <c:v>West London</c:v>
                </c:pt>
                <c:pt idx="3">
                  <c:v>Wessex</c:v>
                </c:pt>
                <c:pt idx="4">
                  <c:v>Thames Valley</c:v>
                </c:pt>
                <c:pt idx="5">
                  <c:v>Surrey &amp; Sussex</c:v>
                </c:pt>
                <c:pt idx="6">
                  <c:v>S Yorks., Bassetl. &amp; N Derbys.</c:v>
                </c:pt>
                <c:pt idx="7">
                  <c:v>South East London</c:v>
                </c:pt>
                <c:pt idx="8">
                  <c:v>Somerset, Wilts., Av. &amp; Gl.</c:v>
                </c:pt>
                <c:pt idx="9">
                  <c:v>Peninsula</c:v>
                </c:pt>
                <c:pt idx="10">
                  <c:v>North East &amp; Cumbria</c:v>
                </c:pt>
                <c:pt idx="11">
                  <c:v>North Central &amp; East London</c:v>
                </c:pt>
                <c:pt idx="12">
                  <c:v>Lancashire &amp; South Cumbria</c:v>
                </c:pt>
                <c:pt idx="13">
                  <c:v>Kent &amp; Medway</c:v>
                </c:pt>
                <c:pt idx="14">
                  <c:v>Humber, Coast &amp; Vale</c:v>
                </c:pt>
                <c:pt idx="15">
                  <c:v>Greater Manchester</c:v>
                </c:pt>
                <c:pt idx="16">
                  <c:v>East England</c:v>
                </c:pt>
                <c:pt idx="17">
                  <c:v>East Midlands</c:v>
                </c:pt>
                <c:pt idx="18">
                  <c:v>Cheshire &amp; Merseyside</c:v>
                </c:pt>
              </c:strCache>
            </c:str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16</c:v>
                </c:pt>
                <c:pt idx="1">
                  <c:v>51</c:v>
                </c:pt>
                <c:pt idx="2">
                  <c:v>12</c:v>
                </c:pt>
                <c:pt idx="3">
                  <c:v>32</c:v>
                </c:pt>
                <c:pt idx="4">
                  <c:v>5</c:v>
                </c:pt>
                <c:pt idx="5">
                  <c:v>12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32</c:v>
                </c:pt>
                <c:pt idx="10">
                  <c:v>39</c:v>
                </c:pt>
                <c:pt idx="11">
                  <c:v>2</c:v>
                </c:pt>
                <c:pt idx="12">
                  <c:v>13</c:v>
                </c:pt>
                <c:pt idx="13">
                  <c:v>12</c:v>
                </c:pt>
                <c:pt idx="14">
                  <c:v>5</c:v>
                </c:pt>
                <c:pt idx="15">
                  <c:v>21</c:v>
                </c:pt>
                <c:pt idx="16">
                  <c:v>19</c:v>
                </c:pt>
                <c:pt idx="17">
                  <c:v>28</c:v>
                </c:pt>
                <c:pt idx="1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5-45E2-9110-8B96FC92CCE0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No treatment</c:v>
                </c:pt>
              </c:strCache>
            </c:strRef>
          </c:tx>
          <c:spPr>
            <a:solidFill>
              <a:srgbClr val="7F4265"/>
            </a:solidFill>
            <a:ln>
              <a:noFill/>
            </a:ln>
            <a:effectLst/>
          </c:spPr>
          <c:invertIfNegative val="0"/>
          <c:cat>
            <c:strRef>
              <c:f>Sheet3!$A$2:$A$20</c:f>
              <c:strCache>
                <c:ptCount val="19"/>
                <c:pt idx="0">
                  <c:v>West Yorkshire</c:v>
                </c:pt>
                <c:pt idx="1">
                  <c:v>West Midlands</c:v>
                </c:pt>
                <c:pt idx="2">
                  <c:v>West London</c:v>
                </c:pt>
                <c:pt idx="3">
                  <c:v>Wessex</c:v>
                </c:pt>
                <c:pt idx="4">
                  <c:v>Thames Valley</c:v>
                </c:pt>
                <c:pt idx="5">
                  <c:v>Surrey &amp; Sussex</c:v>
                </c:pt>
                <c:pt idx="6">
                  <c:v>S Yorks., Bassetl. &amp; N Derbys.</c:v>
                </c:pt>
                <c:pt idx="7">
                  <c:v>South East London</c:v>
                </c:pt>
                <c:pt idx="8">
                  <c:v>Somerset, Wilts., Av. &amp; Gl.</c:v>
                </c:pt>
                <c:pt idx="9">
                  <c:v>Peninsula</c:v>
                </c:pt>
                <c:pt idx="10">
                  <c:v>North East &amp; Cumbria</c:v>
                </c:pt>
                <c:pt idx="11">
                  <c:v>North Central &amp; East London</c:v>
                </c:pt>
                <c:pt idx="12">
                  <c:v>Lancashire &amp; South Cumbria</c:v>
                </c:pt>
                <c:pt idx="13">
                  <c:v>Kent &amp; Medway</c:v>
                </c:pt>
                <c:pt idx="14">
                  <c:v>Humber, Coast &amp; Vale</c:v>
                </c:pt>
                <c:pt idx="15">
                  <c:v>Greater Manchester</c:v>
                </c:pt>
                <c:pt idx="16">
                  <c:v>East England</c:v>
                </c:pt>
                <c:pt idx="17">
                  <c:v>East Midlands</c:v>
                </c:pt>
                <c:pt idx="18">
                  <c:v>Cheshire &amp; Merseyside</c:v>
                </c:pt>
              </c:strCache>
            </c:strRef>
          </c:cat>
          <c:val>
            <c:numRef>
              <c:f>Sheet3!$D$2:$D$20</c:f>
              <c:numCache>
                <c:formatCode>General</c:formatCode>
                <c:ptCount val="19"/>
                <c:pt idx="0">
                  <c:v>4</c:v>
                </c:pt>
                <c:pt idx="1">
                  <c:v>13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2</c:v>
                </c:pt>
                <c:pt idx="9">
                  <c:v>11</c:v>
                </c:pt>
                <c:pt idx="10">
                  <c:v>29</c:v>
                </c:pt>
                <c:pt idx="11">
                  <c:v>3</c:v>
                </c:pt>
                <c:pt idx="12">
                  <c:v>5</c:v>
                </c:pt>
                <c:pt idx="13">
                  <c:v>12</c:v>
                </c:pt>
                <c:pt idx="14">
                  <c:v>2</c:v>
                </c:pt>
                <c:pt idx="15">
                  <c:v>7</c:v>
                </c:pt>
                <c:pt idx="16">
                  <c:v>19</c:v>
                </c:pt>
                <c:pt idx="17">
                  <c:v>9</c:v>
                </c:pt>
                <c:pt idx="1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5-45E2-9110-8B96FC92C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432648"/>
        <c:axId val="354431664"/>
      </c:barChart>
      <c:catAx>
        <c:axId val="35443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431664"/>
        <c:crosses val="autoZero"/>
        <c:auto val="1"/>
        <c:lblAlgn val="ctr"/>
        <c:lblOffset val="100"/>
        <c:noMultiLvlLbl val="0"/>
      </c:catAx>
      <c:valAx>
        <c:axId val="35443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4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 of patients in cancer alliance/region</c:v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strRef>
              <c:f>'chap5.1'!$B$2:$B$23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 Wales</c:v>
                </c:pt>
                <c:pt idx="21">
                  <c:v>S Wales</c:v>
                </c:pt>
              </c:strCache>
            </c:strRef>
          </c:cat>
          <c:val>
            <c:numRef>
              <c:f>'chap5.1'!$C$2:$C$23</c:f>
              <c:numCache>
                <c:formatCode>General</c:formatCode>
                <c:ptCount val="22"/>
                <c:pt idx="0">
                  <c:v>1118</c:v>
                </c:pt>
                <c:pt idx="1">
                  <c:v>1428</c:v>
                </c:pt>
                <c:pt idx="2">
                  <c:v>2224</c:v>
                </c:pt>
                <c:pt idx="3">
                  <c:v>1151</c:v>
                </c:pt>
                <c:pt idx="4">
                  <c:v>634</c:v>
                </c:pt>
                <c:pt idx="5">
                  <c:v>688</c:v>
                </c:pt>
                <c:pt idx="6">
                  <c:v>723</c:v>
                </c:pt>
                <c:pt idx="7">
                  <c:v>896</c:v>
                </c:pt>
                <c:pt idx="8">
                  <c:v>1579</c:v>
                </c:pt>
                <c:pt idx="9">
                  <c:v>730</c:v>
                </c:pt>
                <c:pt idx="10">
                  <c:v>979</c:v>
                </c:pt>
                <c:pt idx="11">
                  <c:v>280</c:v>
                </c:pt>
                <c:pt idx="12">
                  <c:v>800</c:v>
                </c:pt>
                <c:pt idx="13">
                  <c:v>909</c:v>
                </c:pt>
                <c:pt idx="14">
                  <c:v>398</c:v>
                </c:pt>
                <c:pt idx="15">
                  <c:v>944</c:v>
                </c:pt>
                <c:pt idx="16">
                  <c:v>991</c:v>
                </c:pt>
                <c:pt idx="17">
                  <c:v>2222</c:v>
                </c:pt>
                <c:pt idx="18">
                  <c:v>947</c:v>
                </c:pt>
                <c:pt idx="19">
                  <c:v>259</c:v>
                </c:pt>
                <c:pt idx="20">
                  <c:v>360</c:v>
                </c:pt>
                <c:pt idx="21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9-4017-8002-FFE37222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5803856"/>
        <c:axId val="517997704"/>
      </c:barChart>
      <c:lineChart>
        <c:grouping val="standard"/>
        <c:varyColors val="0"/>
        <c:ser>
          <c:idx val="2"/>
          <c:order val="2"/>
          <c:tx>
            <c:v>National % emergency admissions</c:v>
          </c:tx>
          <c:spPr>
            <a:ln w="28575" cap="rnd">
              <a:solidFill>
                <a:srgbClr val="C4AD67"/>
              </a:solidFill>
              <a:round/>
            </a:ln>
            <a:effectLst/>
          </c:spPr>
          <c:marker>
            <c:symbol val="none"/>
          </c:marker>
          <c:cat>
            <c:strRef>
              <c:f>'chap5.1'!$B$2:$B$23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 Wales</c:v>
                </c:pt>
                <c:pt idx="21">
                  <c:v>S Wales</c:v>
                </c:pt>
              </c:strCache>
            </c:strRef>
          </c:cat>
          <c:val>
            <c:numRef>
              <c:f>'chap5.1'!$E$2:$E$23</c:f>
              <c:numCache>
                <c:formatCode>0.0%</c:formatCode>
                <c:ptCount val="22"/>
                <c:pt idx="0">
                  <c:v>0.1329323</c:v>
                </c:pt>
                <c:pt idx="1">
                  <c:v>0.1329323</c:v>
                </c:pt>
                <c:pt idx="2">
                  <c:v>0.1329323</c:v>
                </c:pt>
                <c:pt idx="3">
                  <c:v>0.1329323</c:v>
                </c:pt>
                <c:pt idx="4">
                  <c:v>0.1329323</c:v>
                </c:pt>
                <c:pt idx="5">
                  <c:v>0.1329323</c:v>
                </c:pt>
                <c:pt idx="6">
                  <c:v>0.1329323</c:v>
                </c:pt>
                <c:pt idx="7">
                  <c:v>0.1329323</c:v>
                </c:pt>
                <c:pt idx="8">
                  <c:v>0.1329323</c:v>
                </c:pt>
                <c:pt idx="9">
                  <c:v>0.1329323</c:v>
                </c:pt>
                <c:pt idx="10">
                  <c:v>0.1329323</c:v>
                </c:pt>
                <c:pt idx="11">
                  <c:v>0.1329323</c:v>
                </c:pt>
                <c:pt idx="12">
                  <c:v>0.1329323</c:v>
                </c:pt>
                <c:pt idx="13">
                  <c:v>0.1329323</c:v>
                </c:pt>
                <c:pt idx="14">
                  <c:v>0.1329323</c:v>
                </c:pt>
                <c:pt idx="15">
                  <c:v>0.1329323</c:v>
                </c:pt>
                <c:pt idx="16">
                  <c:v>0.1329323</c:v>
                </c:pt>
                <c:pt idx="17">
                  <c:v>0.1329323</c:v>
                </c:pt>
                <c:pt idx="18">
                  <c:v>0.1329323</c:v>
                </c:pt>
                <c:pt idx="19">
                  <c:v>0.1329323</c:v>
                </c:pt>
                <c:pt idx="20">
                  <c:v>0.1329323</c:v>
                </c:pt>
                <c:pt idx="21">
                  <c:v>0.1329323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F9-4017-8002-FFE37222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392408"/>
        <c:axId val="528392080"/>
      </c:lineChart>
      <c:scatterChart>
        <c:scatterStyle val="lineMarker"/>
        <c:varyColors val="0"/>
        <c:ser>
          <c:idx val="1"/>
          <c:order val="1"/>
          <c:tx>
            <c:v>% emergency admission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F4265"/>
              </a:solidFill>
              <a:ln w="9525">
                <a:solidFill>
                  <a:srgbClr val="7F426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'chap5.1'!$I$2:$I$24</c:f>
                <c:numCache>
                  <c:formatCode>General</c:formatCode>
                  <c:ptCount val="23"/>
                  <c:pt idx="0">
                    <c:v>2.2461499999999995E-2</c:v>
                  </c:pt>
                  <c:pt idx="1">
                    <c:v>1.9705300000000009E-2</c:v>
                  </c:pt>
                  <c:pt idx="2">
                    <c:v>1.4672100000000021E-2</c:v>
                  </c:pt>
                  <c:pt idx="3">
                    <c:v>1.821020000000001E-2</c:v>
                  </c:pt>
                  <c:pt idx="4">
                    <c:v>3.5504299999999989E-2</c:v>
                  </c:pt>
                  <c:pt idx="5">
                    <c:v>2.575189999999998E-2</c:v>
                  </c:pt>
                  <c:pt idx="6">
                    <c:v>3.0126900000000012E-2</c:v>
                  </c:pt>
                  <c:pt idx="7">
                    <c:v>2.5636999999999993E-2</c:v>
                  </c:pt>
                  <c:pt idx="8">
                    <c:v>1.8407199999999985E-2</c:v>
                  </c:pt>
                  <c:pt idx="9">
                    <c:v>2.9512900000000009E-2</c:v>
                  </c:pt>
                  <c:pt idx="10">
                    <c:v>2.1339000000000011E-2</c:v>
                  </c:pt>
                  <c:pt idx="11">
                    <c:v>5.0276300000000024E-2</c:v>
                  </c:pt>
                  <c:pt idx="12">
                    <c:v>2.5371499999999991E-2</c:v>
                  </c:pt>
                  <c:pt idx="13">
                    <c:v>1.7995200000000003E-2</c:v>
                  </c:pt>
                  <c:pt idx="14">
                    <c:v>3.1429399999999996E-2</c:v>
                  </c:pt>
                  <c:pt idx="15">
                    <c:v>2.0852900000000008E-2</c:v>
                  </c:pt>
                  <c:pt idx="16">
                    <c:v>2.5398500000000018E-2</c:v>
                  </c:pt>
                  <c:pt idx="17">
                    <c:v>1.5059699999999981E-2</c:v>
                  </c:pt>
                  <c:pt idx="18">
                    <c:v>1.8097500000000002E-2</c:v>
                  </c:pt>
                  <c:pt idx="19">
                    <c:v>5.4902499999999993E-2</c:v>
                  </c:pt>
                  <c:pt idx="20">
                    <c:v>4.1989100000000001E-2</c:v>
                  </c:pt>
                  <c:pt idx="21">
                    <c:v>3.1447200000000008E-2</c:v>
                  </c:pt>
                </c:numCache>
              </c:numRef>
            </c:plus>
            <c:minus>
              <c:numRef>
                <c:f>'chap5.1'!$J$2:$J$24</c:f>
                <c:numCache>
                  <c:formatCode>General</c:formatCode>
                  <c:ptCount val="23"/>
                  <c:pt idx="0">
                    <c:v>2.0609500000000003E-2</c:v>
                  </c:pt>
                  <c:pt idx="1">
                    <c:v>1.8246399999999996E-2</c:v>
                  </c:pt>
                  <c:pt idx="2">
                    <c:v>1.3672299999999984E-2</c:v>
                  </c:pt>
                  <c:pt idx="3">
                    <c:v>1.6067499999999998E-2</c:v>
                  </c:pt>
                  <c:pt idx="4">
                    <c:v>3.2542199999999993E-2</c:v>
                  </c:pt>
                  <c:pt idx="5">
                    <c:v>2.2002100000000011E-2</c:v>
                  </c:pt>
                  <c:pt idx="6">
                    <c:v>2.7509000000000006E-2</c:v>
                  </c:pt>
                  <c:pt idx="7">
                    <c:v>2.3364200000000002E-2</c:v>
                  </c:pt>
                  <c:pt idx="8">
                    <c:v>1.7073000000000005E-2</c:v>
                  </c:pt>
                  <c:pt idx="9">
                    <c:v>2.6831999999999995E-2</c:v>
                  </c:pt>
                  <c:pt idx="10">
                    <c:v>1.89584E-2</c:v>
                  </c:pt>
                  <c:pt idx="11">
                    <c:v>4.1534199999999993E-2</c:v>
                  </c:pt>
                  <c:pt idx="12">
                    <c:v>2.2548299999999993E-2</c:v>
                  </c:pt>
                  <c:pt idx="13">
                    <c:v>1.5083600000000003E-2</c:v>
                  </c:pt>
                  <c:pt idx="14">
                    <c:v>2.4941800000000007E-2</c:v>
                  </c:pt>
                  <c:pt idx="15">
                    <c:v>1.8301399999999995E-2</c:v>
                  </c:pt>
                  <c:pt idx="16">
                    <c:v>2.3356899999999986E-2</c:v>
                  </c:pt>
                  <c:pt idx="17">
                    <c:v>1.4087300000000011E-2</c:v>
                  </c:pt>
                  <c:pt idx="18">
                    <c:v>1.4904800000000003E-2</c:v>
                  </c:pt>
                  <c:pt idx="19">
                    <c:v>4.8188800000000004E-2</c:v>
                  </c:pt>
                  <c:pt idx="20">
                    <c:v>3.6247600000000005E-2</c:v>
                  </c:pt>
                  <c:pt idx="21">
                    <c:v>2.8172100000000005E-2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strRef>
              <c:f>'chap5.1'!$B$2:$B$23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 Wales</c:v>
                </c:pt>
                <c:pt idx="21">
                  <c:v>S Wales</c:v>
                </c:pt>
              </c:strCache>
            </c:strRef>
          </c:xVal>
          <c:yVal>
            <c:numRef>
              <c:f>'chap5.1'!$D$2:$D$23</c:f>
              <c:numCache>
                <c:formatCode>0.0%</c:formatCode>
                <c:ptCount val="22"/>
                <c:pt idx="0">
                  <c:v>0.1524664</c:v>
                </c:pt>
                <c:pt idx="1">
                  <c:v>0.15091679999999999</c:v>
                </c:pt>
                <c:pt idx="2">
                  <c:v>0.12772729999999999</c:v>
                </c:pt>
                <c:pt idx="3">
                  <c:v>9.1148099999999996E-2</c:v>
                </c:pt>
                <c:pt idx="4">
                  <c:v>0.211704</c:v>
                </c:pt>
                <c:pt idx="5">
                  <c:v>9.9378900000000006E-2</c:v>
                </c:pt>
                <c:pt idx="6">
                  <c:v>0.1825726</c:v>
                </c:pt>
                <c:pt idx="7">
                  <c:v>0.1588367</c:v>
                </c:pt>
                <c:pt idx="8">
                  <c:v>0.14558170000000001</c:v>
                </c:pt>
                <c:pt idx="9">
                  <c:v>0.173315</c:v>
                </c:pt>
                <c:pt idx="10">
                  <c:v>0.1104295</c:v>
                </c:pt>
                <c:pt idx="11">
                  <c:v>0.14574899999999999</c:v>
                </c:pt>
                <c:pt idx="12">
                  <c:v>0.1281726</c:v>
                </c:pt>
                <c:pt idx="13">
                  <c:v>6.4159300000000002E-2</c:v>
                </c:pt>
                <c:pt idx="14">
                  <c:v>8.1012700000000007E-2</c:v>
                </c:pt>
                <c:pt idx="15">
                  <c:v>9.8726099999999997E-2</c:v>
                </c:pt>
                <c:pt idx="16">
                  <c:v>0.17136889999999999</c:v>
                </c:pt>
                <c:pt idx="17">
                  <c:v>0.13696140000000001</c:v>
                </c:pt>
                <c:pt idx="18">
                  <c:v>5.84726E-2</c:v>
                </c:pt>
                <c:pt idx="19">
                  <c:v>0.21235519999999999</c:v>
                </c:pt>
                <c:pt idx="20">
                  <c:v>0.15877440000000001</c:v>
                </c:pt>
                <c:pt idx="21">
                  <c:v>0.16181229999999999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F9-4017-8002-FFE37222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392408"/>
        <c:axId val="528392080"/>
      </c:scatterChart>
      <c:catAx>
        <c:axId val="51580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7997704"/>
        <c:crosses val="autoZero"/>
        <c:auto val="1"/>
        <c:lblAlgn val="ctr"/>
        <c:lblOffset val="100"/>
        <c:noMultiLvlLbl val="0"/>
      </c:catAx>
      <c:valAx>
        <c:axId val="517997704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5803856"/>
        <c:crosses val="autoZero"/>
        <c:crossBetween val="between"/>
      </c:valAx>
      <c:valAx>
        <c:axId val="528392080"/>
        <c:scaling>
          <c:orientation val="minMax"/>
          <c:max val="0.3000000000000000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8392408"/>
        <c:crosses val="max"/>
        <c:crossBetween val="between"/>
      </c:valAx>
      <c:catAx>
        <c:axId val="528392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8392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97939938423705"/>
          <c:y val="0.76653191071287174"/>
          <c:w val="0.74629230745760844"/>
          <c:h val="0.21315204956047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'4.2'!$B$1</c:f>
              <c:strCache>
                <c:ptCount val="1"/>
                <c:pt idx="0">
                  <c:v>Stage 0/1</c:v>
                </c:pt>
              </c:strCache>
            </c:strRef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numRef>
              <c:f>'4.2'!$A$2:$A$6</c:f>
              <c:numCache>
                <c:formatCode>General</c:formatCode>
                <c:ptCount val="5"/>
                <c:pt idx="0">
                  <c:v>1213</c:v>
                </c:pt>
                <c:pt idx="1">
                  <c:v>1314</c:v>
                </c:pt>
                <c:pt idx="2">
                  <c:v>1415</c:v>
                </c:pt>
                <c:pt idx="3">
                  <c:v>1516</c:v>
                </c:pt>
                <c:pt idx="4">
                  <c:v>1617</c:v>
                </c:pt>
              </c:numCache>
            </c:numRef>
          </c:cat>
          <c:val>
            <c:numRef>
              <c:f>'4.2'!$B$2:$B$6</c:f>
              <c:numCache>
                <c:formatCode>0.0%</c:formatCode>
                <c:ptCount val="5"/>
                <c:pt idx="0">
                  <c:v>9.6384399999999995E-2</c:v>
                </c:pt>
                <c:pt idx="1">
                  <c:v>9.6394900000000006E-2</c:v>
                </c:pt>
                <c:pt idx="2">
                  <c:v>9.9304299999999998E-2</c:v>
                </c:pt>
                <c:pt idx="3">
                  <c:v>0.10719910000000001</c:v>
                </c:pt>
                <c:pt idx="4">
                  <c:v>9.9423800000000007E-2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900-8E9A-91B615949A51}"/>
            </c:ext>
          </c:extLst>
        </c:ser>
        <c:ser>
          <c:idx val="1"/>
          <c:order val="1"/>
          <c:tx>
            <c:strRef>
              <c:f>'4.2'!$C$1</c:f>
              <c:strCache>
                <c:ptCount val="1"/>
                <c:pt idx="0">
                  <c:v>Stage 2/3</c:v>
                </c:pt>
              </c:strCache>
            </c:strRef>
          </c:tx>
          <c:spPr>
            <a:solidFill>
              <a:srgbClr val="378C6C"/>
            </a:solidFill>
            <a:ln>
              <a:noFill/>
            </a:ln>
            <a:effectLst/>
          </c:spPr>
          <c:invertIfNegative val="0"/>
          <c:cat>
            <c:numRef>
              <c:f>'4.2'!$A$2:$A$6</c:f>
              <c:numCache>
                <c:formatCode>General</c:formatCode>
                <c:ptCount val="5"/>
                <c:pt idx="0">
                  <c:v>1213</c:v>
                </c:pt>
                <c:pt idx="1">
                  <c:v>1314</c:v>
                </c:pt>
                <c:pt idx="2">
                  <c:v>1415</c:v>
                </c:pt>
                <c:pt idx="3">
                  <c:v>1516</c:v>
                </c:pt>
                <c:pt idx="4">
                  <c:v>1617</c:v>
                </c:pt>
              </c:numCache>
            </c:numRef>
          </c:cat>
          <c:val>
            <c:numRef>
              <c:f>'4.2'!$C$2:$C$6</c:f>
              <c:numCache>
                <c:formatCode>0.0%</c:formatCode>
                <c:ptCount val="5"/>
                <c:pt idx="0">
                  <c:v>0.43566510000000003</c:v>
                </c:pt>
                <c:pt idx="1">
                  <c:v>0.44106499999999998</c:v>
                </c:pt>
                <c:pt idx="2">
                  <c:v>0.43934050000000002</c:v>
                </c:pt>
                <c:pt idx="3">
                  <c:v>0.4359307</c:v>
                </c:pt>
                <c:pt idx="4">
                  <c:v>0.43070609999999998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900-8E9A-91B615949A51}"/>
            </c:ext>
          </c:extLst>
        </c:ser>
        <c:ser>
          <c:idx val="2"/>
          <c:order val="2"/>
          <c:tx>
            <c:strRef>
              <c:f>'4.2'!$D$1</c:f>
              <c:strCache>
                <c:ptCount val="1"/>
                <c:pt idx="0">
                  <c:v>Stage 4</c:v>
                </c:pt>
              </c:strCache>
            </c:strRef>
          </c:tx>
          <c:spPr>
            <a:solidFill>
              <a:srgbClr val="7F4265"/>
            </a:solidFill>
            <a:ln>
              <a:noFill/>
            </a:ln>
            <a:effectLst/>
          </c:spPr>
          <c:invertIfNegative val="0"/>
          <c:cat>
            <c:numRef>
              <c:f>'4.2'!$A$2:$A$6</c:f>
              <c:numCache>
                <c:formatCode>General</c:formatCode>
                <c:ptCount val="5"/>
                <c:pt idx="0">
                  <c:v>1213</c:v>
                </c:pt>
                <c:pt idx="1">
                  <c:v>1314</c:v>
                </c:pt>
                <c:pt idx="2">
                  <c:v>1415</c:v>
                </c:pt>
                <c:pt idx="3">
                  <c:v>1516</c:v>
                </c:pt>
                <c:pt idx="4">
                  <c:v>1617</c:v>
                </c:pt>
              </c:numCache>
            </c:numRef>
          </c:cat>
          <c:val>
            <c:numRef>
              <c:f>'4.2'!$D$2:$D$6</c:f>
              <c:numCache>
                <c:formatCode>0.0%</c:formatCode>
                <c:ptCount val="5"/>
                <c:pt idx="0">
                  <c:v>0.30284149999999999</c:v>
                </c:pt>
                <c:pt idx="1">
                  <c:v>0.29618109999999997</c:v>
                </c:pt>
                <c:pt idx="2">
                  <c:v>0.31211280000000002</c:v>
                </c:pt>
                <c:pt idx="3">
                  <c:v>0.29806349999999998</c:v>
                </c:pt>
                <c:pt idx="4">
                  <c:v>0.29455999999999999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6-4900-8E9A-91B615949A51}"/>
            </c:ext>
          </c:extLst>
        </c:ser>
        <c:ser>
          <c:idx val="3"/>
          <c:order val="3"/>
          <c:tx>
            <c:strRef>
              <c:f>'4.2'!$E$1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C4AD67"/>
            </a:solidFill>
            <a:ln>
              <a:noFill/>
            </a:ln>
            <a:effectLst/>
          </c:spPr>
          <c:invertIfNegative val="0"/>
          <c:cat>
            <c:numRef>
              <c:f>'4.2'!$A$2:$A$6</c:f>
              <c:numCache>
                <c:formatCode>General</c:formatCode>
                <c:ptCount val="5"/>
                <c:pt idx="0">
                  <c:v>1213</c:v>
                </c:pt>
                <c:pt idx="1">
                  <c:v>1314</c:v>
                </c:pt>
                <c:pt idx="2">
                  <c:v>1415</c:v>
                </c:pt>
                <c:pt idx="3">
                  <c:v>1516</c:v>
                </c:pt>
                <c:pt idx="4">
                  <c:v>1617</c:v>
                </c:pt>
              </c:numCache>
            </c:numRef>
          </c:cat>
          <c:val>
            <c:numRef>
              <c:f>'4.2'!$E$2:$E$6</c:f>
              <c:numCache>
                <c:formatCode>0.0%</c:formatCode>
                <c:ptCount val="5"/>
                <c:pt idx="0">
                  <c:v>0.16510900000000001</c:v>
                </c:pt>
                <c:pt idx="1">
                  <c:v>0.1663589</c:v>
                </c:pt>
                <c:pt idx="2">
                  <c:v>0.1492424</c:v>
                </c:pt>
                <c:pt idx="3">
                  <c:v>0.15880659999999999</c:v>
                </c:pt>
                <c:pt idx="4">
                  <c:v>0.1753101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900-8E9A-91B615949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0436176"/>
        <c:axId val="350433552"/>
      </c:barChart>
      <c:catAx>
        <c:axId val="35043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433552"/>
        <c:crosses val="autoZero"/>
        <c:auto val="1"/>
        <c:lblAlgn val="ctr"/>
        <c:lblOffset val="100"/>
        <c:noMultiLvlLbl val="0"/>
      </c:catAx>
      <c:valAx>
        <c:axId val="3504335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43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'[Copy of excel graphs.xlsx]stagingCT '!$E$3:$E$7</c:f>
                <c:numCache>
                  <c:formatCode>General</c:formatCode>
                  <c:ptCount val="5"/>
                  <c:pt idx="0">
                    <c:v>6.7791999999999852E-3</c:v>
                  </c:pt>
                  <c:pt idx="1">
                    <c:v>6.5493000000000912E-3</c:v>
                  </c:pt>
                  <c:pt idx="2">
                    <c:v>5.7947000000000415E-3</c:v>
                  </c:pt>
                  <c:pt idx="3">
                    <c:v>6.0341000000000422E-3</c:v>
                  </c:pt>
                  <c:pt idx="4">
                    <c:v>6.1656999999999407E-3</c:v>
                  </c:pt>
                </c:numCache>
              </c:numRef>
            </c:plus>
            <c:minus>
              <c:numRef>
                <c:f>'[Copy of excel graphs.xlsx]stagingCT '!$F$3:$F$7</c:f>
                <c:numCache>
                  <c:formatCode>General</c:formatCode>
                  <c:ptCount val="5"/>
                  <c:pt idx="0">
                    <c:v>6.9981999999999545E-3</c:v>
                  </c:pt>
                  <c:pt idx="1">
                    <c:v>6.7687999999999082E-3</c:v>
                  </c:pt>
                  <c:pt idx="2">
                    <c:v>6.0363999999999418E-3</c:v>
                  </c:pt>
                  <c:pt idx="3">
                    <c:v>6.2640999999999947E-3</c:v>
                  </c:pt>
                  <c:pt idx="4">
                    <c:v>6.4270000000000715E-3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'[Copy of excel graphs.xlsx]stagingCT '!$A$3:$A$7</c:f>
              <c:numCache>
                <c:formatCode>General</c:formatCode>
                <c:ptCount val="5"/>
                <c:pt idx="0">
                  <c:v>1213</c:v>
                </c:pt>
                <c:pt idx="1">
                  <c:v>1314</c:v>
                </c:pt>
                <c:pt idx="2">
                  <c:v>1415</c:v>
                </c:pt>
                <c:pt idx="3">
                  <c:v>1516</c:v>
                </c:pt>
                <c:pt idx="4">
                  <c:v>1617</c:v>
                </c:pt>
              </c:numCache>
            </c:numRef>
          </c:cat>
          <c:val>
            <c:numRef>
              <c:f>'[Copy of excel graphs.xlsx]stagingCT '!$B$3:$B$7</c:f>
              <c:numCache>
                <c:formatCode>0.0%</c:formatCode>
                <c:ptCount val="5"/>
                <c:pt idx="0">
                  <c:v>0.86333159999999998</c:v>
                </c:pt>
                <c:pt idx="1">
                  <c:v>0.87099059999999995</c:v>
                </c:pt>
                <c:pt idx="2">
                  <c:v>0.9031631</c:v>
                </c:pt>
                <c:pt idx="3">
                  <c:v>0.89181049999999995</c:v>
                </c:pt>
                <c:pt idx="4">
                  <c:v>0.89909490000000003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15-43C4-B53A-F4344056E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488456"/>
        <c:axId val="516488784"/>
      </c:lineChart>
      <c:catAx>
        <c:axId val="516488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Audit year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6488784"/>
        <c:crosses val="autoZero"/>
        <c:auto val="1"/>
        <c:lblAlgn val="ctr"/>
        <c:lblOffset val="100"/>
        <c:noMultiLvlLbl val="0"/>
      </c:catAx>
      <c:valAx>
        <c:axId val="516488784"/>
        <c:scaling>
          <c:orientation val="minMax"/>
          <c:max val="0.94000000000000006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648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462042814448"/>
          <c:y val="4.5399423409978705E-2"/>
          <c:w val="0.80616161424673527"/>
          <c:h val="0.75529082271571724"/>
        </c:manualLayout>
      </c:layout>
      <c:lineChart>
        <c:grouping val="standard"/>
        <c:varyColors val="0"/>
        <c:ser>
          <c:idx val="0"/>
          <c:order val="0"/>
          <c:tx>
            <c:v>EUS</c:v>
          </c:tx>
          <c:spPr>
            <a:ln w="28575" cap="rnd">
              <a:solidFill>
                <a:srgbClr val="7F426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stagingeus!$E$2:$E$6</c:f>
                <c:numCache>
                  <c:formatCode>General</c:formatCode>
                  <c:ptCount val="5"/>
                  <c:pt idx="0">
                    <c:v>2.0705399999999985E-2</c:v>
                  </c:pt>
                  <c:pt idx="1">
                    <c:v>2.0182499999999992E-2</c:v>
                  </c:pt>
                  <c:pt idx="2">
                    <c:v>1.9813300000000034E-2</c:v>
                  </c:pt>
                  <c:pt idx="3">
                    <c:v>1.9536200000000004E-2</c:v>
                  </c:pt>
                  <c:pt idx="4">
                    <c:v>2.0515499999999964E-2</c:v>
                  </c:pt>
                </c:numCache>
              </c:numRef>
            </c:plus>
            <c:minus>
              <c:numRef>
                <c:f>stagingeus!$F$2:$F$6</c:f>
                <c:numCache>
                  <c:formatCode>General</c:formatCode>
                  <c:ptCount val="5"/>
                  <c:pt idx="0">
                    <c:v>2.0718800000000037E-2</c:v>
                  </c:pt>
                  <c:pt idx="1">
                    <c:v>2.0280899999999935E-2</c:v>
                  </c:pt>
                  <c:pt idx="2">
                    <c:v>1.9903299999999957E-2</c:v>
                  </c:pt>
                  <c:pt idx="3">
                    <c:v>1.9553200000000048E-2</c:v>
                  </c:pt>
                  <c:pt idx="4">
                    <c:v>2.041740000000003E-2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stagingeus!$A$2:$A$6</c:f>
              <c:numCache>
                <c:formatCode>General</c:formatCode>
                <c:ptCount val="5"/>
                <c:pt idx="0">
                  <c:v>1213</c:v>
                </c:pt>
                <c:pt idx="1">
                  <c:v>1314</c:v>
                </c:pt>
                <c:pt idx="2">
                  <c:v>1415</c:v>
                </c:pt>
                <c:pt idx="3">
                  <c:v>1516</c:v>
                </c:pt>
                <c:pt idx="4">
                  <c:v>1617</c:v>
                </c:pt>
              </c:numCache>
            </c:numRef>
          </c:cat>
          <c:val>
            <c:numRef>
              <c:f>stagingeus!$B$2:$B$6</c:f>
              <c:numCache>
                <c:formatCode>0.0%</c:formatCode>
                <c:ptCount val="5"/>
                <c:pt idx="0">
                  <c:v>0.50525390000000003</c:v>
                </c:pt>
                <c:pt idx="1">
                  <c:v>0.53994949999999997</c:v>
                </c:pt>
                <c:pt idx="2">
                  <c:v>0.53786959999999995</c:v>
                </c:pt>
                <c:pt idx="3">
                  <c:v>0.50741610000000004</c:v>
                </c:pt>
                <c:pt idx="4">
                  <c:v>0.46107530000000002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7E-4EC6-A9E4-4A609F81DB04}"/>
            </c:ext>
          </c:extLst>
        </c:ser>
        <c:ser>
          <c:idx val="1"/>
          <c:order val="1"/>
          <c:tx>
            <c:v>PET</c:v>
          </c:tx>
          <c:spPr>
            <a:ln w="28575" cap="rnd">
              <a:solidFill>
                <a:srgbClr val="C4AD67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stagingeus!$L$2:$L$6</c:f>
                <c:numCache>
                  <c:formatCode>General</c:formatCode>
                  <c:ptCount val="5"/>
                  <c:pt idx="0">
                    <c:v>1.9819699999999996E-2</c:v>
                  </c:pt>
                  <c:pt idx="1">
                    <c:v>1.8851800000000085E-2</c:v>
                  </c:pt>
                  <c:pt idx="2">
                    <c:v>1.694629999999997E-2</c:v>
                  </c:pt>
                  <c:pt idx="3">
                    <c:v>1.7434999999999978E-2</c:v>
                  </c:pt>
                  <c:pt idx="4">
                    <c:v>1.8383299999999991E-2</c:v>
                  </c:pt>
                </c:numCache>
              </c:numRef>
            </c:plus>
            <c:minus>
              <c:numRef>
                <c:f>stagingeus!$M$2:$M$6</c:f>
                <c:numCache>
                  <c:formatCode>General</c:formatCode>
                  <c:ptCount val="5"/>
                  <c:pt idx="0">
                    <c:v>2.0158200000000015E-2</c:v>
                  </c:pt>
                  <c:pt idx="1">
                    <c:v>1.92774E-2</c:v>
                  </c:pt>
                  <c:pt idx="2">
                    <c:v>1.7544400000000016E-2</c:v>
                  </c:pt>
                  <c:pt idx="3">
                    <c:v>1.7925999999999997E-2</c:v>
                  </c:pt>
                  <c:pt idx="4">
                    <c:v>1.8913999999999986E-2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stagingeus!$I$2:$I$6</c:f>
              <c:numCache>
                <c:formatCode>0.0%</c:formatCode>
                <c:ptCount val="5"/>
                <c:pt idx="0">
                  <c:v>0.63178630000000002</c:v>
                </c:pt>
                <c:pt idx="1">
                  <c:v>0.67241379999999995</c:v>
                </c:pt>
                <c:pt idx="2">
                  <c:v>0.75131630000000005</c:v>
                </c:pt>
                <c:pt idx="3">
                  <c:v>0.71428570000000002</c:v>
                </c:pt>
                <c:pt idx="4">
                  <c:v>0.7101075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7E-4EC6-A9E4-4A609F81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336464"/>
        <c:axId val="575336792"/>
      </c:lineChart>
      <c:catAx>
        <c:axId val="57533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336792"/>
        <c:crosses val="autoZero"/>
        <c:auto val="1"/>
        <c:lblAlgn val="ctr"/>
        <c:lblOffset val="100"/>
        <c:noMultiLvlLbl val="0"/>
      </c:catAx>
      <c:valAx>
        <c:axId val="57533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33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9541706250327"/>
          <c:y val="2.4333246329924684E-2"/>
          <c:w val="0.70464406872861485"/>
          <c:h val="0.67197586090845141"/>
        </c:manualLayout>
      </c:layout>
      <c:barChart>
        <c:barDir val="col"/>
        <c:grouping val="clustered"/>
        <c:varyColors val="0"/>
        <c:ser>
          <c:idx val="0"/>
          <c:order val="0"/>
          <c:tx>
            <c:v>Number of patients diagnosed</c:v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strRef>
              <c:f>'[designer_excel.xlsx]7.2'!$B$2:$B$23</c:f>
              <c:strCache>
                <c:ptCount val="22"/>
                <c:pt idx="0">
                  <c:v>ABMU</c:v>
                </c:pt>
                <c:pt idx="1">
                  <c:v>SE Lond</c:v>
                </c:pt>
                <c:pt idx="2">
                  <c:v>N Wales</c:v>
                </c:pt>
                <c:pt idx="3">
                  <c:v>Thames </c:v>
                </c:pt>
                <c:pt idx="4">
                  <c:v>Humber</c:v>
                </c:pt>
                <c:pt idx="5">
                  <c:v>S Wales</c:v>
                </c:pt>
                <c:pt idx="6">
                  <c:v>Kent </c:v>
                </c:pt>
                <c:pt idx="7">
                  <c:v>Lancs</c:v>
                </c:pt>
                <c:pt idx="8">
                  <c:v>Penns</c:v>
                </c:pt>
                <c:pt idx="9">
                  <c:v>S Yorks</c:v>
                </c:pt>
                <c:pt idx="10">
                  <c:v>NCE Lond</c:v>
                </c:pt>
                <c:pt idx="11">
                  <c:v>Surrey </c:v>
                </c:pt>
                <c:pt idx="12">
                  <c:v>Wessex</c:v>
                </c:pt>
                <c:pt idx="13">
                  <c:v>W Yorks </c:v>
                </c:pt>
                <c:pt idx="14">
                  <c:v>Soms</c:v>
                </c:pt>
                <c:pt idx="15">
                  <c:v>W Lon</c:v>
                </c:pt>
                <c:pt idx="16">
                  <c:v>Cheshire </c:v>
                </c:pt>
                <c:pt idx="17">
                  <c:v>Manc</c:v>
                </c:pt>
                <c:pt idx="18">
                  <c:v>E Mids</c:v>
                </c:pt>
                <c:pt idx="19">
                  <c:v>N East </c:v>
                </c:pt>
                <c:pt idx="20">
                  <c:v>W Mids</c:v>
                </c:pt>
                <c:pt idx="21">
                  <c:v>E Engl</c:v>
                </c:pt>
              </c:strCache>
            </c:strRef>
          </c:cat>
          <c:val>
            <c:numRef>
              <c:f>'[designer_excel.xlsx]7.2'!$C$2:$C$23</c:f>
              <c:numCache>
                <c:formatCode>General</c:formatCode>
                <c:ptCount val="22"/>
                <c:pt idx="0">
                  <c:v>259</c:v>
                </c:pt>
                <c:pt idx="1">
                  <c:v>280</c:v>
                </c:pt>
                <c:pt idx="2">
                  <c:v>360</c:v>
                </c:pt>
                <c:pt idx="3">
                  <c:v>398</c:v>
                </c:pt>
                <c:pt idx="4">
                  <c:v>634</c:v>
                </c:pt>
                <c:pt idx="5">
                  <c:v>644</c:v>
                </c:pt>
                <c:pt idx="6">
                  <c:v>688</c:v>
                </c:pt>
                <c:pt idx="7">
                  <c:v>723</c:v>
                </c:pt>
                <c:pt idx="8">
                  <c:v>730</c:v>
                </c:pt>
                <c:pt idx="9">
                  <c:v>800</c:v>
                </c:pt>
                <c:pt idx="10">
                  <c:v>896</c:v>
                </c:pt>
                <c:pt idx="11">
                  <c:v>909</c:v>
                </c:pt>
                <c:pt idx="12">
                  <c:v>944</c:v>
                </c:pt>
                <c:pt idx="13">
                  <c:v>947</c:v>
                </c:pt>
                <c:pt idx="14">
                  <c:v>979</c:v>
                </c:pt>
                <c:pt idx="15">
                  <c:v>991</c:v>
                </c:pt>
                <c:pt idx="16">
                  <c:v>1118</c:v>
                </c:pt>
                <c:pt idx="17">
                  <c:v>1151</c:v>
                </c:pt>
                <c:pt idx="18">
                  <c:v>1428</c:v>
                </c:pt>
                <c:pt idx="19">
                  <c:v>1579</c:v>
                </c:pt>
                <c:pt idx="20">
                  <c:v>2222</c:v>
                </c:pt>
                <c:pt idx="21">
                  <c:v>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6-43F0-B2A8-8A58384F6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416960"/>
        <c:axId val="557412368"/>
      </c:barChart>
      <c:lineChart>
        <c:grouping val="standard"/>
        <c:varyColors val="0"/>
        <c:ser>
          <c:idx val="1"/>
          <c:order val="1"/>
          <c:tx>
            <c:v>% with curative treatment plan (95%CI)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F4265"/>
              </a:solidFill>
              <a:ln w="9525">
                <a:solidFill>
                  <a:srgbClr val="7F426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'[designer_excel.xlsx]7.2'!$H$2:$H$24</c:f>
                <c:numCache>
                  <c:formatCode>General</c:formatCode>
                  <c:ptCount val="23"/>
                  <c:pt idx="0">
                    <c:v>6.1707000000000012E-2</c:v>
                  </c:pt>
                  <c:pt idx="1">
                    <c:v>6.029070000000003E-2</c:v>
                  </c:pt>
                  <c:pt idx="2">
                    <c:v>5.280180000000001E-2</c:v>
                  </c:pt>
                  <c:pt idx="3">
                    <c:v>4.9639600000000006E-2</c:v>
                  </c:pt>
                  <c:pt idx="4">
                    <c:v>3.8812000000000013E-2</c:v>
                  </c:pt>
                  <c:pt idx="5">
                    <c:v>3.789720000000002E-2</c:v>
                  </c:pt>
                  <c:pt idx="6">
                    <c:v>3.7412200000000007E-2</c:v>
                  </c:pt>
                  <c:pt idx="7">
                    <c:v>3.4828100000000028E-2</c:v>
                  </c:pt>
                  <c:pt idx="8">
                    <c:v>3.5492799999999991E-2</c:v>
                  </c:pt>
                  <c:pt idx="9">
                    <c:v>3.2941200000000004E-2</c:v>
                  </c:pt>
                  <c:pt idx="10">
                    <c:v>3.1985099999999989E-2</c:v>
                  </c:pt>
                  <c:pt idx="11">
                    <c:v>3.2969999999999999E-2</c:v>
                  </c:pt>
                  <c:pt idx="12">
                    <c:v>3.2263099999999989E-2</c:v>
                  </c:pt>
                  <c:pt idx="13">
                    <c:v>3.1818000000000013E-2</c:v>
                  </c:pt>
                  <c:pt idx="14">
                    <c:v>3.1548799999999988E-2</c:v>
                  </c:pt>
                  <c:pt idx="15">
                    <c:v>3.1394399999999989E-2</c:v>
                  </c:pt>
                  <c:pt idx="16">
                    <c:v>2.9419699999999993E-2</c:v>
                  </c:pt>
                  <c:pt idx="17">
                    <c:v>2.8400700000000001E-2</c:v>
                  </c:pt>
                  <c:pt idx="18">
                    <c:v>2.6130600000000004E-2</c:v>
                  </c:pt>
                  <c:pt idx="19">
                    <c:v>2.4494999999999989E-2</c:v>
                  </c:pt>
                  <c:pt idx="20">
                    <c:v>2.0696600000000009E-2</c:v>
                  </c:pt>
                  <c:pt idx="21">
                    <c:v>2.0516000000000034E-2</c:v>
                  </c:pt>
                </c:numCache>
              </c:numRef>
            </c:plus>
            <c:minus>
              <c:numRef>
                <c:f>'[designer_excel.xlsx]7.2'!$I$2:$I$23</c:f>
                <c:numCache>
                  <c:formatCode>General</c:formatCode>
                  <c:ptCount val="22"/>
                  <c:pt idx="0">
                    <c:v>5.8440400000000003E-2</c:v>
                  </c:pt>
                  <c:pt idx="1">
                    <c:v>5.9679700000000002E-2</c:v>
                  </c:pt>
                  <c:pt idx="2">
                    <c:v>5.1373600000000019E-2</c:v>
                  </c:pt>
                  <c:pt idx="3">
                    <c:v>5.035470000000003E-2</c:v>
                  </c:pt>
                  <c:pt idx="4">
                    <c:v>3.754219999999997E-2</c:v>
                  </c:pt>
                  <c:pt idx="5">
                    <c:v>3.6365499999999995E-2</c:v>
                  </c:pt>
                  <c:pt idx="6">
                    <c:v>3.6338199999999987E-2</c:v>
                  </c:pt>
                  <c:pt idx="7">
                    <c:v>3.3176399999999995E-2</c:v>
                  </c:pt>
                  <c:pt idx="8">
                    <c:v>3.4135400000000038E-2</c:v>
                  </c:pt>
                  <c:pt idx="9">
                    <c:v>3.1422200000000011E-2</c:v>
                  </c:pt>
                  <c:pt idx="10">
                    <c:v>3.0901799999999979E-2</c:v>
                  </c:pt>
                  <c:pt idx="11">
                    <c:v>3.2580200000000004E-2</c:v>
                  </c:pt>
                  <c:pt idx="12">
                    <c:v>3.1799099999999969E-2</c:v>
                  </c:pt>
                  <c:pt idx="13">
                    <c:v>3.1089800000000001E-2</c:v>
                  </c:pt>
                  <c:pt idx="14">
                    <c:v>3.1003400000000014E-2</c:v>
                  </c:pt>
                  <c:pt idx="15">
                    <c:v>3.0886300000000033E-2</c:v>
                  </c:pt>
                  <c:pt idx="16">
                    <c:v>2.8889200000000004E-2</c:v>
                  </c:pt>
                  <c:pt idx="17">
                    <c:v>2.7650200000000014E-2</c:v>
                  </c:pt>
                  <c:pt idx="18">
                    <c:v>2.5827500000000003E-2</c:v>
                  </c:pt>
                  <c:pt idx="19">
                    <c:v>2.4059600000000014E-2</c:v>
                  </c:pt>
                  <c:pt idx="20">
                    <c:v>2.0425499999999985E-2</c:v>
                  </c:pt>
                  <c:pt idx="21">
                    <c:v>2.0190999999999959E-2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'[designer_excel.xlsx]7.2'!$B$2:$B$23</c:f>
              <c:strCache>
                <c:ptCount val="22"/>
                <c:pt idx="0">
                  <c:v>ABMU</c:v>
                </c:pt>
                <c:pt idx="1">
                  <c:v>SE Lond</c:v>
                </c:pt>
                <c:pt idx="2">
                  <c:v>N Wales</c:v>
                </c:pt>
                <c:pt idx="3">
                  <c:v>Thames </c:v>
                </c:pt>
                <c:pt idx="4">
                  <c:v>Humber</c:v>
                </c:pt>
                <c:pt idx="5">
                  <c:v>S Wales</c:v>
                </c:pt>
                <c:pt idx="6">
                  <c:v>Kent </c:v>
                </c:pt>
                <c:pt idx="7">
                  <c:v>Lancs</c:v>
                </c:pt>
                <c:pt idx="8">
                  <c:v>Penns</c:v>
                </c:pt>
                <c:pt idx="9">
                  <c:v>S Yorks</c:v>
                </c:pt>
                <c:pt idx="10">
                  <c:v>NCE Lond</c:v>
                </c:pt>
                <c:pt idx="11">
                  <c:v>Surrey </c:v>
                </c:pt>
                <c:pt idx="12">
                  <c:v>Wessex</c:v>
                </c:pt>
                <c:pt idx="13">
                  <c:v>W Yorks </c:v>
                </c:pt>
                <c:pt idx="14">
                  <c:v>Soms</c:v>
                </c:pt>
                <c:pt idx="15">
                  <c:v>W Lon</c:v>
                </c:pt>
                <c:pt idx="16">
                  <c:v>Cheshire </c:v>
                </c:pt>
                <c:pt idx="17">
                  <c:v>Manc</c:v>
                </c:pt>
                <c:pt idx="18">
                  <c:v>E Mids</c:v>
                </c:pt>
                <c:pt idx="19">
                  <c:v>N East </c:v>
                </c:pt>
                <c:pt idx="20">
                  <c:v>W Mids</c:v>
                </c:pt>
                <c:pt idx="21">
                  <c:v>E Engl</c:v>
                </c:pt>
              </c:strCache>
            </c:strRef>
          </c:cat>
          <c:val>
            <c:numRef>
              <c:f>'[designer_excel.xlsx]7.2'!$D$2:$D$23</c:f>
              <c:numCache>
                <c:formatCode>0.0%</c:formatCode>
                <c:ptCount val="22"/>
                <c:pt idx="0">
                  <c:v>0.35907339999999999</c:v>
                </c:pt>
                <c:pt idx="1">
                  <c:v>0.47142859999999998</c:v>
                </c:pt>
                <c:pt idx="2">
                  <c:v>0.4138889</c:v>
                </c:pt>
                <c:pt idx="3">
                  <c:v>0.54773870000000002</c:v>
                </c:pt>
                <c:pt idx="4">
                  <c:v>0.36435329999999999</c:v>
                </c:pt>
                <c:pt idx="5">
                  <c:v>0.33385090000000001</c:v>
                </c:pt>
                <c:pt idx="6">
                  <c:v>0.37554589999999999</c:v>
                </c:pt>
                <c:pt idx="7">
                  <c:v>0.2987552</c:v>
                </c:pt>
                <c:pt idx="8">
                  <c:v>0.33287670000000003</c:v>
                </c:pt>
                <c:pt idx="9">
                  <c:v>0.29499999999999998</c:v>
                </c:pt>
                <c:pt idx="10">
                  <c:v>0.3359375</c:v>
                </c:pt>
                <c:pt idx="11">
                  <c:v>0.44004399999999999</c:v>
                </c:pt>
                <c:pt idx="12">
                  <c:v>0.42584749999999999</c:v>
                </c:pt>
                <c:pt idx="13">
                  <c:v>0.38331569999999998</c:v>
                </c:pt>
                <c:pt idx="14">
                  <c:v>0.40960160000000001</c:v>
                </c:pt>
                <c:pt idx="15">
                  <c:v>0.41473260000000001</c:v>
                </c:pt>
                <c:pt idx="16">
                  <c:v>0.39964159999999999</c:v>
                </c:pt>
                <c:pt idx="17">
                  <c:v>0.35360560000000002</c:v>
                </c:pt>
                <c:pt idx="18">
                  <c:v>0.42647059999999998</c:v>
                </c:pt>
                <c:pt idx="19">
                  <c:v>0.38315389999999999</c:v>
                </c:pt>
                <c:pt idx="20">
                  <c:v>0.39738970000000001</c:v>
                </c:pt>
                <c:pt idx="21">
                  <c:v>0.37679859999999998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F6-43F0-B2A8-8A58384F601B}"/>
            </c:ext>
          </c:extLst>
        </c:ser>
        <c:ser>
          <c:idx val="2"/>
          <c:order val="2"/>
          <c:tx>
            <c:v>national average</c:v>
          </c:tx>
          <c:spPr>
            <a:ln w="25400" cap="rnd">
              <a:solidFill>
                <a:srgbClr val="C4AD67"/>
              </a:solidFill>
              <a:round/>
            </a:ln>
            <a:effectLst/>
          </c:spPr>
          <c:marker>
            <c:symbol val="none"/>
          </c:marker>
          <c:cat>
            <c:strRef>
              <c:f>'[designer_excel.xlsx]7.2'!$B$2:$B$23</c:f>
              <c:strCache>
                <c:ptCount val="22"/>
                <c:pt idx="0">
                  <c:v>ABMU</c:v>
                </c:pt>
                <c:pt idx="1">
                  <c:v>SE Lond</c:v>
                </c:pt>
                <c:pt idx="2">
                  <c:v>N Wales</c:v>
                </c:pt>
                <c:pt idx="3">
                  <c:v>Thames </c:v>
                </c:pt>
                <c:pt idx="4">
                  <c:v>Humber</c:v>
                </c:pt>
                <c:pt idx="5">
                  <c:v>S Wales</c:v>
                </c:pt>
                <c:pt idx="6">
                  <c:v>Kent </c:v>
                </c:pt>
                <c:pt idx="7">
                  <c:v>Lancs</c:v>
                </c:pt>
                <c:pt idx="8">
                  <c:v>Penns</c:v>
                </c:pt>
                <c:pt idx="9">
                  <c:v>S Yorks</c:v>
                </c:pt>
                <c:pt idx="10">
                  <c:v>NCE Lond</c:v>
                </c:pt>
                <c:pt idx="11">
                  <c:v>Surrey </c:v>
                </c:pt>
                <c:pt idx="12">
                  <c:v>Wessex</c:v>
                </c:pt>
                <c:pt idx="13">
                  <c:v>W Yorks </c:v>
                </c:pt>
                <c:pt idx="14">
                  <c:v>Soms</c:v>
                </c:pt>
                <c:pt idx="15">
                  <c:v>W Lon</c:v>
                </c:pt>
                <c:pt idx="16">
                  <c:v>Cheshire </c:v>
                </c:pt>
                <c:pt idx="17">
                  <c:v>Manc</c:v>
                </c:pt>
                <c:pt idx="18">
                  <c:v>E Mids</c:v>
                </c:pt>
                <c:pt idx="19">
                  <c:v>N East </c:v>
                </c:pt>
                <c:pt idx="20">
                  <c:v>W Mids</c:v>
                </c:pt>
                <c:pt idx="21">
                  <c:v>E Engl</c:v>
                </c:pt>
              </c:strCache>
            </c:strRef>
          </c:cat>
          <c:val>
            <c:numRef>
              <c:f>'[designer_excel.xlsx]7.2'!$G$2:$G$23</c:f>
              <c:numCache>
                <c:formatCode>0.0%</c:formatCode>
                <c:ptCount val="22"/>
                <c:pt idx="0">
                  <c:v>0.38598329999999997</c:v>
                </c:pt>
                <c:pt idx="1">
                  <c:v>0.38598329999999997</c:v>
                </c:pt>
                <c:pt idx="2">
                  <c:v>0.38598329999999997</c:v>
                </c:pt>
                <c:pt idx="3">
                  <c:v>0.38598329999999997</c:v>
                </c:pt>
                <c:pt idx="4">
                  <c:v>0.38598329999999997</c:v>
                </c:pt>
                <c:pt idx="5">
                  <c:v>0.38598329999999997</c:v>
                </c:pt>
                <c:pt idx="6">
                  <c:v>0.38598329999999997</c:v>
                </c:pt>
                <c:pt idx="7">
                  <c:v>0.38598329999999997</c:v>
                </c:pt>
                <c:pt idx="8">
                  <c:v>0.38598329999999997</c:v>
                </c:pt>
                <c:pt idx="9">
                  <c:v>0.38598329999999997</c:v>
                </c:pt>
                <c:pt idx="10">
                  <c:v>0.38598329999999997</c:v>
                </c:pt>
                <c:pt idx="11">
                  <c:v>0.38598329999999997</c:v>
                </c:pt>
                <c:pt idx="12">
                  <c:v>0.38598329999999997</c:v>
                </c:pt>
                <c:pt idx="13">
                  <c:v>0.38598329999999997</c:v>
                </c:pt>
                <c:pt idx="14">
                  <c:v>0.38598329999999997</c:v>
                </c:pt>
                <c:pt idx="15">
                  <c:v>0.38598329999999997</c:v>
                </c:pt>
                <c:pt idx="16">
                  <c:v>0.38598329999999997</c:v>
                </c:pt>
                <c:pt idx="17">
                  <c:v>0.38598329999999997</c:v>
                </c:pt>
                <c:pt idx="18">
                  <c:v>0.38598329999999997</c:v>
                </c:pt>
                <c:pt idx="19">
                  <c:v>0.38598329999999997</c:v>
                </c:pt>
                <c:pt idx="20">
                  <c:v>0.38598329999999997</c:v>
                </c:pt>
                <c:pt idx="21">
                  <c:v>0.38598329999999997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F6-43F0-B2A8-8A58384F6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413024"/>
        <c:axId val="557413680"/>
      </c:lineChart>
      <c:catAx>
        <c:axId val="5574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12368"/>
        <c:crosses val="autoZero"/>
        <c:auto val="1"/>
        <c:lblAlgn val="ctr"/>
        <c:lblOffset val="100"/>
        <c:noMultiLvlLbl val="0"/>
      </c:catAx>
      <c:valAx>
        <c:axId val="55741236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</a:t>
                </a:r>
                <a:r>
                  <a:rPr lang="en-GB" baseline="0" dirty="0"/>
                  <a:t> of patients diagnosed 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602310181023658E-2"/>
              <c:y val="3.62814359235094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16960"/>
        <c:crosses val="autoZero"/>
        <c:crossBetween val="between"/>
      </c:valAx>
      <c:valAx>
        <c:axId val="557413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  <a:r>
                  <a:rPr lang="en-GB" baseline="0"/>
                  <a:t> patients with curative treatment plan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13024"/>
        <c:crosses val="max"/>
        <c:crossBetween val="between"/>
      </c:valAx>
      <c:catAx>
        <c:axId val="557413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41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Word]Sheet1'!$C$3</c:f>
              <c:strCache>
                <c:ptCount val="1"/>
                <c:pt idx="0">
                  <c:v>Best supportive care </c:v>
                </c:pt>
              </c:strCache>
            </c:strRef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strRef>
              <c:f>'[Chart in Microsoft Word]Sheet1'!$B$4:$B$25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North Wales</c:v>
                </c:pt>
                <c:pt idx="21">
                  <c:v>South Wales</c:v>
                </c:pt>
              </c:strCache>
            </c:strRef>
          </c:cat>
          <c:val>
            <c:numRef>
              <c:f>'[Chart in Microsoft Word]Sheet1'!$C$4:$C$25</c:f>
              <c:numCache>
                <c:formatCode>0.0%</c:formatCode>
                <c:ptCount val="22"/>
                <c:pt idx="0">
                  <c:v>0.41284399999999999</c:v>
                </c:pt>
                <c:pt idx="1">
                  <c:v>0.3768473</c:v>
                </c:pt>
                <c:pt idx="2">
                  <c:v>0.35971730000000002</c:v>
                </c:pt>
                <c:pt idx="3">
                  <c:v>0.48612949999999999</c:v>
                </c:pt>
                <c:pt idx="4">
                  <c:v>0.31671549999999998</c:v>
                </c:pt>
                <c:pt idx="5">
                  <c:v>0.31024930000000001</c:v>
                </c:pt>
                <c:pt idx="6">
                  <c:v>0.34816249999999999</c:v>
                </c:pt>
                <c:pt idx="7">
                  <c:v>0.30323679999999997</c:v>
                </c:pt>
                <c:pt idx="8">
                  <c:v>0.40488299999999999</c:v>
                </c:pt>
                <c:pt idx="9">
                  <c:v>0.37524950000000001</c:v>
                </c:pt>
                <c:pt idx="10">
                  <c:v>0.40387719999999999</c:v>
                </c:pt>
                <c:pt idx="11">
                  <c:v>0.2465753</c:v>
                </c:pt>
                <c:pt idx="12">
                  <c:v>0.34168159999999997</c:v>
                </c:pt>
                <c:pt idx="13">
                  <c:v>0.4500846</c:v>
                </c:pt>
                <c:pt idx="14">
                  <c:v>0.24043719999999999</c:v>
                </c:pt>
                <c:pt idx="15">
                  <c:v>0.38688529999999999</c:v>
                </c:pt>
                <c:pt idx="16">
                  <c:v>0.30849219999999999</c:v>
                </c:pt>
                <c:pt idx="17">
                  <c:v>0.41454800000000003</c:v>
                </c:pt>
                <c:pt idx="18">
                  <c:v>0.47128710000000001</c:v>
                </c:pt>
                <c:pt idx="19">
                  <c:v>0.32214765100671139</c:v>
                </c:pt>
                <c:pt idx="20">
                  <c:v>0.31188118811881188</c:v>
                </c:pt>
                <c:pt idx="21">
                  <c:v>0.32839506172839505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DB0-BBA3-7D37E23ABBE8}"/>
            </c:ext>
          </c:extLst>
        </c:ser>
        <c:ser>
          <c:idx val="1"/>
          <c:order val="1"/>
          <c:tx>
            <c:strRef>
              <c:f>'[Chart in Microsoft Word]Sheet1'!$D$3</c:f>
              <c:strCache>
                <c:ptCount val="1"/>
                <c:pt idx="0">
                  <c:v>Palliative surgery</c:v>
                </c:pt>
              </c:strCache>
            </c:strRef>
          </c:tx>
          <c:spPr>
            <a:solidFill>
              <a:srgbClr val="378C6C"/>
            </a:solidFill>
            <a:ln>
              <a:noFill/>
            </a:ln>
            <a:effectLst/>
          </c:spPr>
          <c:invertIfNegative val="0"/>
          <c:cat>
            <c:strRef>
              <c:f>'[Chart in Microsoft Word]Sheet1'!$B$4:$B$25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North Wales</c:v>
                </c:pt>
                <c:pt idx="21">
                  <c:v>South Wales</c:v>
                </c:pt>
              </c:strCache>
            </c:strRef>
          </c:cat>
          <c:val>
            <c:numRef>
              <c:f>'[Chart in Microsoft Word]Sheet1'!$D$4:$D$25</c:f>
              <c:numCache>
                <c:formatCode>0.0%</c:formatCode>
                <c:ptCount val="22"/>
                <c:pt idx="0">
                  <c:v>6.8152000000000004E-2</c:v>
                </c:pt>
                <c:pt idx="1">
                  <c:v>1.3546799999999999E-2</c:v>
                </c:pt>
                <c:pt idx="2">
                  <c:v>3.18021E-2</c:v>
                </c:pt>
                <c:pt idx="3">
                  <c:v>5.8124200000000001E-2</c:v>
                </c:pt>
                <c:pt idx="4">
                  <c:v>1.7595300000000001E-2</c:v>
                </c:pt>
                <c:pt idx="5">
                  <c:v>1.66205E-2</c:v>
                </c:pt>
                <c:pt idx="6">
                  <c:v>1.5473900000000001E-2</c:v>
                </c:pt>
                <c:pt idx="7">
                  <c:v>2.8960799999999998E-2</c:v>
                </c:pt>
                <c:pt idx="8">
                  <c:v>1.5259399999999999E-2</c:v>
                </c:pt>
                <c:pt idx="9">
                  <c:v>2.39521E-2</c:v>
                </c:pt>
                <c:pt idx="10">
                  <c:v>6.1389300000000001E-2</c:v>
                </c:pt>
                <c:pt idx="11">
                  <c:v>6.8493E-3</c:v>
                </c:pt>
                <c:pt idx="12">
                  <c:v>1.25224E-2</c:v>
                </c:pt>
                <c:pt idx="13">
                  <c:v>3.7225000000000001E-2</c:v>
                </c:pt>
                <c:pt idx="14">
                  <c:v>4.3715799999999999E-2</c:v>
                </c:pt>
                <c:pt idx="15">
                  <c:v>5.9016399999999997E-2</c:v>
                </c:pt>
                <c:pt idx="16">
                  <c:v>5.8925499999999999E-2</c:v>
                </c:pt>
                <c:pt idx="17">
                  <c:v>2.04802E-2</c:v>
                </c:pt>
                <c:pt idx="18">
                  <c:v>5.9405999999999999E-3</c:v>
                </c:pt>
                <c:pt idx="19">
                  <c:v>0</c:v>
                </c:pt>
                <c:pt idx="20">
                  <c:v>9.9009900990099011E-3</c:v>
                </c:pt>
                <c:pt idx="21">
                  <c:v>7.4074074074074077E-3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DB0-BBA3-7D37E23ABBE8}"/>
            </c:ext>
          </c:extLst>
        </c:ser>
        <c:ser>
          <c:idx val="2"/>
          <c:order val="2"/>
          <c:tx>
            <c:strRef>
              <c:f>'[Chart in Microsoft Word]Sheet1'!$E$3</c:f>
              <c:strCache>
                <c:ptCount val="1"/>
                <c:pt idx="0">
                  <c:v>Palliative oncology</c:v>
                </c:pt>
              </c:strCache>
            </c:strRef>
          </c:tx>
          <c:spPr>
            <a:solidFill>
              <a:srgbClr val="7F4265"/>
            </a:solidFill>
            <a:ln>
              <a:noFill/>
            </a:ln>
            <a:effectLst/>
          </c:spPr>
          <c:invertIfNegative val="0"/>
          <c:cat>
            <c:strRef>
              <c:f>'[Chart in Microsoft Word]Sheet1'!$B$4:$B$25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North Wales</c:v>
                </c:pt>
                <c:pt idx="21">
                  <c:v>South Wales</c:v>
                </c:pt>
              </c:strCache>
            </c:strRef>
          </c:cat>
          <c:val>
            <c:numRef>
              <c:f>'[Chart in Microsoft Word]Sheet1'!$E$4:$E$25</c:f>
              <c:numCache>
                <c:formatCode>0.0%</c:formatCode>
                <c:ptCount val="22"/>
                <c:pt idx="0">
                  <c:v>0.42201830000000001</c:v>
                </c:pt>
                <c:pt idx="1">
                  <c:v>0.45812809999999998</c:v>
                </c:pt>
                <c:pt idx="2">
                  <c:v>0.48763250000000002</c:v>
                </c:pt>
                <c:pt idx="3">
                  <c:v>0.36327609999999999</c:v>
                </c:pt>
                <c:pt idx="4">
                  <c:v>0.61583580000000004</c:v>
                </c:pt>
                <c:pt idx="5">
                  <c:v>0.60387809999999997</c:v>
                </c:pt>
                <c:pt idx="6">
                  <c:v>0.47775630000000002</c:v>
                </c:pt>
                <c:pt idx="7">
                  <c:v>0.55706979999999995</c:v>
                </c:pt>
                <c:pt idx="8">
                  <c:v>0.47304170000000001</c:v>
                </c:pt>
                <c:pt idx="9">
                  <c:v>0.47904190000000002</c:v>
                </c:pt>
                <c:pt idx="10">
                  <c:v>0.45718900000000001</c:v>
                </c:pt>
                <c:pt idx="11">
                  <c:v>0.63698630000000001</c:v>
                </c:pt>
                <c:pt idx="12">
                  <c:v>0.45438279999999998</c:v>
                </c:pt>
                <c:pt idx="13">
                  <c:v>0.43147210000000003</c:v>
                </c:pt>
                <c:pt idx="14">
                  <c:v>0.60109290000000004</c:v>
                </c:pt>
                <c:pt idx="15">
                  <c:v>0.43278689999999997</c:v>
                </c:pt>
                <c:pt idx="16">
                  <c:v>0.57885620000000004</c:v>
                </c:pt>
                <c:pt idx="17">
                  <c:v>0.45127119999999998</c:v>
                </c:pt>
                <c:pt idx="18">
                  <c:v>0.49306929999999999</c:v>
                </c:pt>
                <c:pt idx="19">
                  <c:v>0.63758389261744963</c:v>
                </c:pt>
                <c:pt idx="20">
                  <c:v>0.4405940594059406</c:v>
                </c:pt>
                <c:pt idx="21">
                  <c:v>0.47901234567901235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DB0-BBA3-7D37E23ABBE8}"/>
            </c:ext>
          </c:extLst>
        </c:ser>
        <c:ser>
          <c:idx val="3"/>
          <c:order val="3"/>
          <c:tx>
            <c:strRef>
              <c:f>'[Chart in Microsoft Word]Sheet1'!$F$3</c:f>
              <c:strCache>
                <c:ptCount val="1"/>
                <c:pt idx="0">
                  <c:v>Palliative endoscopy/radiological treatment </c:v>
                </c:pt>
              </c:strCache>
            </c:strRef>
          </c:tx>
          <c:spPr>
            <a:solidFill>
              <a:srgbClr val="C4AD67"/>
            </a:solidFill>
            <a:ln>
              <a:noFill/>
            </a:ln>
            <a:effectLst/>
          </c:spPr>
          <c:invertIfNegative val="0"/>
          <c:cat>
            <c:strRef>
              <c:f>'[Chart in Microsoft Word]Sheet1'!$B$4:$B$25</c:f>
              <c:strCache>
                <c:ptCount val="22"/>
                <c:pt idx="0">
                  <c:v>Cheshire </c:v>
                </c:pt>
                <c:pt idx="1">
                  <c:v>E Mids</c:v>
                </c:pt>
                <c:pt idx="2">
                  <c:v>E Engl</c:v>
                </c:pt>
                <c:pt idx="3">
                  <c:v>Manc</c:v>
                </c:pt>
                <c:pt idx="4">
                  <c:v>Humber</c:v>
                </c:pt>
                <c:pt idx="5">
                  <c:v>Kent </c:v>
                </c:pt>
                <c:pt idx="6">
                  <c:v>Lancs</c:v>
                </c:pt>
                <c:pt idx="7">
                  <c:v>NCE Lond</c:v>
                </c:pt>
                <c:pt idx="8">
                  <c:v>N East </c:v>
                </c:pt>
                <c:pt idx="9">
                  <c:v>Penns</c:v>
                </c:pt>
                <c:pt idx="10">
                  <c:v>Soms</c:v>
                </c:pt>
                <c:pt idx="11">
                  <c:v>SE Lond</c:v>
                </c:pt>
                <c:pt idx="12">
                  <c:v>S Yorks</c:v>
                </c:pt>
                <c:pt idx="13">
                  <c:v>Surrey </c:v>
                </c:pt>
                <c:pt idx="14">
                  <c:v>Thames </c:v>
                </c:pt>
                <c:pt idx="15">
                  <c:v>Wessex</c:v>
                </c:pt>
                <c:pt idx="16">
                  <c:v>W Lon</c:v>
                </c:pt>
                <c:pt idx="17">
                  <c:v>W Mids</c:v>
                </c:pt>
                <c:pt idx="18">
                  <c:v>W Yorks </c:v>
                </c:pt>
                <c:pt idx="19">
                  <c:v>ABMU</c:v>
                </c:pt>
                <c:pt idx="20">
                  <c:v>North Wales</c:v>
                </c:pt>
                <c:pt idx="21">
                  <c:v>South Wales</c:v>
                </c:pt>
              </c:strCache>
            </c:strRef>
          </c:cat>
          <c:val>
            <c:numRef>
              <c:f>'[Chart in Microsoft Word]Sheet1'!$F$4:$F$25</c:f>
              <c:numCache>
                <c:formatCode>0.0%</c:formatCode>
                <c:ptCount val="22"/>
                <c:pt idx="0">
                  <c:v>9.6985600000000005E-2</c:v>
                </c:pt>
                <c:pt idx="1">
                  <c:v>0.1514778</c:v>
                </c:pt>
                <c:pt idx="2">
                  <c:v>0.1208481</c:v>
                </c:pt>
                <c:pt idx="3">
                  <c:v>9.2470300000000005E-2</c:v>
                </c:pt>
                <c:pt idx="4">
                  <c:v>4.9853399999999999E-2</c:v>
                </c:pt>
                <c:pt idx="5">
                  <c:v>6.9252099999999997E-2</c:v>
                </c:pt>
                <c:pt idx="6">
                  <c:v>0.15860730000000001</c:v>
                </c:pt>
                <c:pt idx="7">
                  <c:v>0.1107325</c:v>
                </c:pt>
                <c:pt idx="8">
                  <c:v>0.10681590000000001</c:v>
                </c:pt>
                <c:pt idx="9">
                  <c:v>0.1217565</c:v>
                </c:pt>
                <c:pt idx="10">
                  <c:v>7.7544399999999999E-2</c:v>
                </c:pt>
                <c:pt idx="11">
                  <c:v>0.10958900000000001</c:v>
                </c:pt>
                <c:pt idx="12">
                  <c:v>0.19141320000000001</c:v>
                </c:pt>
                <c:pt idx="13">
                  <c:v>8.1218299999999993E-2</c:v>
                </c:pt>
                <c:pt idx="14">
                  <c:v>0.1147541</c:v>
                </c:pt>
                <c:pt idx="15">
                  <c:v>0.1213115</c:v>
                </c:pt>
                <c:pt idx="16">
                  <c:v>5.3726200000000002E-2</c:v>
                </c:pt>
                <c:pt idx="17">
                  <c:v>0.1137006</c:v>
                </c:pt>
                <c:pt idx="18">
                  <c:v>2.9703E-2</c:v>
                </c:pt>
                <c:pt idx="19">
                  <c:v>4.0268456375838924E-2</c:v>
                </c:pt>
                <c:pt idx="20">
                  <c:v>0.23762376237623761</c:v>
                </c:pt>
                <c:pt idx="21">
                  <c:v>0.18518518518518517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80-4DB0-BBA3-7D37E23AB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273448"/>
        <c:axId val="298274104"/>
      </c:barChart>
      <c:catAx>
        <c:axId val="298273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Cancer Alliance</a:t>
                </a:r>
                <a:r>
                  <a:rPr lang="en-GB" baseline="0"/>
                  <a:t>  / Welsh region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74104"/>
        <c:crosses val="autoZero"/>
        <c:auto val="1"/>
        <c:lblAlgn val="ctr"/>
        <c:lblOffset val="100"/>
        <c:noMultiLvlLbl val="0"/>
      </c:catAx>
      <c:valAx>
        <c:axId val="298274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7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Triplet therapy by age group in</a:t>
            </a:r>
            <a:r>
              <a:rPr lang="en-GB" baseline="0" dirty="0"/>
              <a:t> English Cancer </a:t>
            </a:r>
            <a:r>
              <a:rPr lang="en-GB" baseline="0" dirty="0" smtClean="0"/>
              <a:t>Alliances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'10.3 and 10.4'!$D$5</c:f>
              <c:strCache>
                <c:ptCount val="1"/>
                <c:pt idx="0">
                  <c:v>&lt;60</c:v>
                </c:pt>
              </c:strCache>
            </c:strRef>
          </c:tx>
          <c:spPr>
            <a:solidFill>
              <a:srgbClr val="7BABB1"/>
            </a:solidFill>
            <a:ln>
              <a:noFill/>
            </a:ln>
            <a:effectLst/>
          </c:spPr>
          <c:invertIfNegative val="0"/>
          <c:cat>
            <c:strRef>
              <c:f>'10.3 and 10.4'!$C$6:$C$24</c:f>
              <c:strCache>
                <c:ptCount val="19"/>
                <c:pt idx="0">
                  <c:v>Kent </c:v>
                </c:pt>
                <c:pt idx="1">
                  <c:v>S Yorks</c:v>
                </c:pt>
                <c:pt idx="2">
                  <c:v>Soms</c:v>
                </c:pt>
                <c:pt idx="3">
                  <c:v>W Yorks </c:v>
                </c:pt>
                <c:pt idx="4">
                  <c:v>E Mids</c:v>
                </c:pt>
                <c:pt idx="5">
                  <c:v>NCE Lond</c:v>
                </c:pt>
                <c:pt idx="6">
                  <c:v>Humber</c:v>
                </c:pt>
                <c:pt idx="7">
                  <c:v>W Lon</c:v>
                </c:pt>
                <c:pt idx="8">
                  <c:v>N East </c:v>
                </c:pt>
                <c:pt idx="9">
                  <c:v>Surrey </c:v>
                </c:pt>
                <c:pt idx="10">
                  <c:v>Wessex</c:v>
                </c:pt>
                <c:pt idx="11">
                  <c:v>SE Lond</c:v>
                </c:pt>
                <c:pt idx="12">
                  <c:v>Lancs</c:v>
                </c:pt>
                <c:pt idx="13">
                  <c:v>Cheshire </c:v>
                </c:pt>
                <c:pt idx="14">
                  <c:v>E Engl</c:v>
                </c:pt>
                <c:pt idx="15">
                  <c:v>Manc</c:v>
                </c:pt>
                <c:pt idx="16">
                  <c:v>W Mids</c:v>
                </c:pt>
                <c:pt idx="17">
                  <c:v>Penns</c:v>
                </c:pt>
                <c:pt idx="18">
                  <c:v>Thames </c:v>
                </c:pt>
              </c:strCache>
            </c:strRef>
          </c:cat>
          <c:val>
            <c:numRef>
              <c:f>'10.3 and 10.4'!$D$6:$D$24</c:f>
              <c:numCache>
                <c:formatCode>0.0%</c:formatCode>
                <c:ptCount val="19"/>
                <c:pt idx="0">
                  <c:v>0.30113640000000003</c:v>
                </c:pt>
                <c:pt idx="1">
                  <c:v>0.60360360000000002</c:v>
                </c:pt>
                <c:pt idx="2">
                  <c:v>0.44495410000000002</c:v>
                </c:pt>
                <c:pt idx="3">
                  <c:v>0.46539380000000002</c:v>
                </c:pt>
                <c:pt idx="4">
                  <c:v>0.56053070000000005</c:v>
                </c:pt>
                <c:pt idx="5">
                  <c:v>0.45738040000000002</c:v>
                </c:pt>
                <c:pt idx="6">
                  <c:v>0.6380091</c:v>
                </c:pt>
                <c:pt idx="7">
                  <c:v>0.46511629999999998</c:v>
                </c:pt>
                <c:pt idx="8">
                  <c:v>0.6849113</c:v>
                </c:pt>
                <c:pt idx="9">
                  <c:v>0.5763547</c:v>
                </c:pt>
                <c:pt idx="10">
                  <c:v>0.41471570000000002</c:v>
                </c:pt>
                <c:pt idx="11">
                  <c:v>0.4844193</c:v>
                </c:pt>
                <c:pt idx="12">
                  <c:v>0.50892859999999995</c:v>
                </c:pt>
                <c:pt idx="13">
                  <c:v>0.61325969999999996</c:v>
                </c:pt>
                <c:pt idx="14">
                  <c:v>0.4449671</c:v>
                </c:pt>
                <c:pt idx="15">
                  <c:v>0.61373390000000005</c:v>
                </c:pt>
                <c:pt idx="16">
                  <c:v>0.54117649999999995</c:v>
                </c:pt>
                <c:pt idx="17">
                  <c:v>0.42574260000000003</c:v>
                </c:pt>
                <c:pt idx="18">
                  <c:v>0.80392160000000001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6-4B5C-8E47-FB06F857BF1F}"/>
            </c:ext>
          </c:extLst>
        </c:ser>
        <c:ser>
          <c:idx val="1"/>
          <c:order val="1"/>
          <c:tx>
            <c:strRef>
              <c:f>'10.3 and 10.4'!$E$5</c:f>
              <c:strCache>
                <c:ptCount val="1"/>
                <c:pt idx="0">
                  <c:v>60-79</c:v>
                </c:pt>
              </c:strCache>
            </c:strRef>
          </c:tx>
          <c:spPr>
            <a:solidFill>
              <a:srgbClr val="7F4265"/>
            </a:solidFill>
            <a:ln>
              <a:noFill/>
            </a:ln>
            <a:effectLst/>
          </c:spPr>
          <c:invertIfNegative val="0"/>
          <c:cat>
            <c:strRef>
              <c:f>'10.3 and 10.4'!$C$6:$C$24</c:f>
              <c:strCache>
                <c:ptCount val="19"/>
                <c:pt idx="0">
                  <c:v>Kent </c:v>
                </c:pt>
                <c:pt idx="1">
                  <c:v>S Yorks</c:v>
                </c:pt>
                <c:pt idx="2">
                  <c:v>Soms</c:v>
                </c:pt>
                <c:pt idx="3">
                  <c:v>W Yorks </c:v>
                </c:pt>
                <c:pt idx="4">
                  <c:v>E Mids</c:v>
                </c:pt>
                <c:pt idx="5">
                  <c:v>NCE Lond</c:v>
                </c:pt>
                <c:pt idx="6">
                  <c:v>Humber</c:v>
                </c:pt>
                <c:pt idx="7">
                  <c:v>W Lon</c:v>
                </c:pt>
                <c:pt idx="8">
                  <c:v>N East </c:v>
                </c:pt>
                <c:pt idx="9">
                  <c:v>Surrey </c:v>
                </c:pt>
                <c:pt idx="10">
                  <c:v>Wessex</c:v>
                </c:pt>
                <c:pt idx="11">
                  <c:v>SE Lond</c:v>
                </c:pt>
                <c:pt idx="12">
                  <c:v>Lancs</c:v>
                </c:pt>
                <c:pt idx="13">
                  <c:v>Cheshire </c:v>
                </c:pt>
                <c:pt idx="14">
                  <c:v>E Engl</c:v>
                </c:pt>
                <c:pt idx="15">
                  <c:v>Manc</c:v>
                </c:pt>
                <c:pt idx="16">
                  <c:v>W Mids</c:v>
                </c:pt>
                <c:pt idx="17">
                  <c:v>Penns</c:v>
                </c:pt>
                <c:pt idx="18">
                  <c:v>Thames </c:v>
                </c:pt>
              </c:strCache>
            </c:strRef>
          </c:cat>
          <c:val>
            <c:numRef>
              <c:f>'10.3 and 10.4'!$E$6:$E$24</c:f>
              <c:numCache>
                <c:formatCode>0.0%</c:formatCode>
                <c:ptCount val="19"/>
                <c:pt idx="0">
                  <c:v>0.41674329999999998</c:v>
                </c:pt>
                <c:pt idx="1">
                  <c:v>0.65486719999999998</c:v>
                </c:pt>
                <c:pt idx="2">
                  <c:v>0.4471366</c:v>
                </c:pt>
                <c:pt idx="3">
                  <c:v>0.44880179999999997</c:v>
                </c:pt>
                <c:pt idx="4">
                  <c:v>0.61032529999999996</c:v>
                </c:pt>
                <c:pt idx="5">
                  <c:v>0.52535759999999998</c:v>
                </c:pt>
                <c:pt idx="6">
                  <c:v>0.68347340000000001</c:v>
                </c:pt>
                <c:pt idx="7">
                  <c:v>0.38035259999999999</c:v>
                </c:pt>
                <c:pt idx="8">
                  <c:v>0.5982596</c:v>
                </c:pt>
                <c:pt idx="9">
                  <c:v>0.46966289999999999</c:v>
                </c:pt>
                <c:pt idx="10">
                  <c:v>0.49655959999999999</c:v>
                </c:pt>
                <c:pt idx="11">
                  <c:v>0.3591433</c:v>
                </c:pt>
                <c:pt idx="12">
                  <c:v>0.53376199999999996</c:v>
                </c:pt>
                <c:pt idx="13">
                  <c:v>0.56191590000000002</c:v>
                </c:pt>
                <c:pt idx="14">
                  <c:v>0.51327840000000002</c:v>
                </c:pt>
                <c:pt idx="15">
                  <c:v>0.58996210000000004</c:v>
                </c:pt>
                <c:pt idx="16">
                  <c:v>0.59090909999999996</c:v>
                </c:pt>
                <c:pt idx="17">
                  <c:v>0.59767440000000005</c:v>
                </c:pt>
                <c:pt idx="18">
                  <c:v>0.7651715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6-4B5C-8E47-FB06F857BF1F}"/>
            </c:ext>
          </c:extLst>
        </c:ser>
        <c:ser>
          <c:idx val="2"/>
          <c:order val="2"/>
          <c:tx>
            <c:strRef>
              <c:f>'10.3 and 10.4'!$F$5</c:f>
              <c:strCache>
                <c:ptCount val="1"/>
                <c:pt idx="0">
                  <c:v>&gt;=80</c:v>
                </c:pt>
              </c:strCache>
            </c:strRef>
          </c:tx>
          <c:spPr>
            <a:solidFill>
              <a:srgbClr val="C4AD67"/>
            </a:solidFill>
            <a:ln>
              <a:noFill/>
            </a:ln>
            <a:effectLst/>
          </c:spPr>
          <c:invertIfNegative val="0"/>
          <c:cat>
            <c:strRef>
              <c:f>'10.3 and 10.4'!$C$6:$C$24</c:f>
              <c:strCache>
                <c:ptCount val="19"/>
                <c:pt idx="0">
                  <c:v>Kent </c:v>
                </c:pt>
                <c:pt idx="1">
                  <c:v>S Yorks</c:v>
                </c:pt>
                <c:pt idx="2">
                  <c:v>Soms</c:v>
                </c:pt>
                <c:pt idx="3">
                  <c:v>W Yorks </c:v>
                </c:pt>
                <c:pt idx="4">
                  <c:v>E Mids</c:v>
                </c:pt>
                <c:pt idx="5">
                  <c:v>NCE Lond</c:v>
                </c:pt>
                <c:pt idx="6">
                  <c:v>Humber</c:v>
                </c:pt>
                <c:pt idx="7">
                  <c:v>W Lon</c:v>
                </c:pt>
                <c:pt idx="8">
                  <c:v>N East </c:v>
                </c:pt>
                <c:pt idx="9">
                  <c:v>Surrey </c:v>
                </c:pt>
                <c:pt idx="10">
                  <c:v>Wessex</c:v>
                </c:pt>
                <c:pt idx="11">
                  <c:v>SE Lond</c:v>
                </c:pt>
                <c:pt idx="12">
                  <c:v>Lancs</c:v>
                </c:pt>
                <c:pt idx="13">
                  <c:v>Cheshire </c:v>
                </c:pt>
                <c:pt idx="14">
                  <c:v>E Engl</c:v>
                </c:pt>
                <c:pt idx="15">
                  <c:v>Manc</c:v>
                </c:pt>
                <c:pt idx="16">
                  <c:v>W Mids</c:v>
                </c:pt>
                <c:pt idx="17">
                  <c:v>Penns</c:v>
                </c:pt>
                <c:pt idx="18">
                  <c:v>Thames </c:v>
                </c:pt>
              </c:strCache>
            </c:strRef>
          </c:cat>
          <c:val>
            <c:numRef>
              <c:f>'10.3 and 10.4'!$F$6:$F$24</c:f>
              <c:numCache>
                <c:formatCode>0.0%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5.5555599999999997E-2</c:v>
                </c:pt>
                <c:pt idx="3">
                  <c:v>0.1232877</c:v>
                </c:pt>
                <c:pt idx="4">
                  <c:v>0.17948720000000001</c:v>
                </c:pt>
                <c:pt idx="5">
                  <c:v>0.21495330000000001</c:v>
                </c:pt>
                <c:pt idx="6">
                  <c:v>0.23809520000000001</c:v>
                </c:pt>
                <c:pt idx="7">
                  <c:v>0.27500000000000002</c:v>
                </c:pt>
                <c:pt idx="8">
                  <c:v>0.31617650000000003</c:v>
                </c:pt>
                <c:pt idx="9">
                  <c:v>0.3333333</c:v>
                </c:pt>
                <c:pt idx="10">
                  <c:v>0.48076920000000001</c:v>
                </c:pt>
                <c:pt idx="11">
                  <c:v>0.51063829999999999</c:v>
                </c:pt>
                <c:pt idx="12">
                  <c:v>0.57333330000000005</c:v>
                </c:pt>
                <c:pt idx="13">
                  <c:v>0.58208950000000004</c:v>
                </c:pt>
                <c:pt idx="14">
                  <c:v>0.61417319999999997</c:v>
                </c:pt>
                <c:pt idx="15">
                  <c:v>0.7179487</c:v>
                </c:pt>
                <c:pt idx="16">
                  <c:v>0.78761060000000005</c:v>
                </c:pt>
                <c:pt idx="17">
                  <c:v>0.91489359999999997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76-4B5C-8E47-FB06F857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71184"/>
        <c:axId val="303470856"/>
      </c:barChart>
      <c:catAx>
        <c:axId val="30347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0856"/>
        <c:crosses val="autoZero"/>
        <c:auto val="1"/>
        <c:lblAlgn val="ctr"/>
        <c:lblOffset val="100"/>
        <c:noMultiLvlLbl val="0"/>
      </c:catAx>
      <c:valAx>
        <c:axId val="3034708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25762878198721"/>
          <c:y val="0.91188929932545759"/>
          <c:w val="0.30762308238899383"/>
          <c:h val="6.753336323618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2C0C5275-4FBD-4B7D-99BF-6012C34BF956}" type="datetimeFigureOut">
              <a:rPr lang="en-GB"/>
              <a:pPr>
                <a:defRPr/>
              </a:pPr>
              <a:t>18/09/2018</a:t>
            </a:fld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A25A0CF6-61EC-4E1C-ABC8-772064F61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8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0553A6A1-186D-4E03-9C34-6374318C69FF}" type="datetimeFigureOut">
              <a:rPr lang="en-GB"/>
              <a:pPr>
                <a:defRPr/>
              </a:pPr>
              <a:t>18/09/2018</a:t>
            </a:fld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8D4AF039-5DED-455C-B313-649C90AA8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57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22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7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5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863E80-9E02-4580-BFDF-4DDAA2A72A04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42156E-30AF-438A-8019-B7EFC54C0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5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8F2B-1E87-4B92-82B8-7418598E483A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C03A-9EBA-4F22-9F4B-87D5694FE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C85F-CB85-473C-8153-FA4B085A773A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6C16-485D-4CEE-9CAD-797AC634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4D1D-8532-4D43-AA88-A95CCC7FA94F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CB3F-ADAE-43E6-B379-9B330A009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DCF8-B3F3-4BF9-A8AB-786A3299C798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661C-C3D6-463A-AAA8-55819EB82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CCEB-8E91-4FFE-B5A0-B02367150295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E318-9B30-4950-A6A0-827E26BC0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74A0-39D8-4DAF-A898-2465FD65412A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EEB0-8EF1-4D70-B875-9C117CCFF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0E1B-A7F8-4E6E-99EF-BD67A6DBF9F8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4704-2D35-4A75-AB3B-E378D1C1F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4042330-743E-45ED-90B7-08089885B297}" type="datetimeFigureOut">
              <a:rPr lang="en-US"/>
              <a:pPr>
                <a:defRPr/>
              </a:pPr>
              <a:t>9/18/2018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81ADD8-36A1-49A3-8FAD-76A4FD46A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gca.org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C90C6F-E496-47D2-A158-5C1C9DA2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21465"/>
          </a:xfrm>
          <a:prstGeom prst="rect">
            <a:avLst/>
          </a:prstGeom>
        </p:spPr>
      </p:pic>
      <p:pic>
        <p:nvPicPr>
          <p:cNvPr id="4" name="Picture 6" descr="BSG logo">
            <a:extLst>
              <a:ext uri="{FF2B5EF4-FFF2-40B4-BE49-F238E27FC236}">
                <a16:creationId xmlns:a16="http://schemas.microsoft.com/office/drawing/2014/main" id="{873F125F-74B6-47EC-AC66-A3E58683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94" y="6036593"/>
            <a:ext cx="476678" cy="53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CR Logo artwork (CMYK)">
            <a:extLst>
              <a:ext uri="{FF2B5EF4-FFF2-40B4-BE49-F238E27FC236}">
                <a16:creationId xmlns:a16="http://schemas.microsoft.com/office/drawing/2014/main" id="{D503CB0F-0259-4872-8CA0-E5844428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05" y="5993730"/>
            <a:ext cx="1055686" cy="57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UGISlogo">
            <a:extLst>
              <a:ext uri="{FF2B5EF4-FFF2-40B4-BE49-F238E27FC236}">
                <a16:creationId xmlns:a16="http://schemas.microsoft.com/office/drawing/2014/main" id="{9C18C642-50D0-424F-AF91-6EAC860C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51" y="6036593"/>
            <a:ext cx="1379934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intranet.rcseng.ac.uk/information/working-guidelines/brand-guidelines/images/Royal%20College%20of%20Surgeons%20CMYK%20Colour%20Logo%20Large.jpg">
            <a:extLst>
              <a:ext uri="{FF2B5EF4-FFF2-40B4-BE49-F238E27FC236}">
                <a16:creationId xmlns:a16="http://schemas.microsoft.com/office/drawing/2014/main" id="{0BD0811D-DB60-4AF5-BE89-C5A696F6E40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58" y="5999380"/>
            <a:ext cx="13501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33701D-8390-4F2B-A8C5-DA4B517C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60" y="5993730"/>
            <a:ext cx="740929" cy="5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D29F7-51C5-4866-9401-E1A13DBCE4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" y="5953764"/>
            <a:ext cx="1379934" cy="72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558A2-1105-4D30-910B-901F665AD399}"/>
              </a:ext>
            </a:extLst>
          </p:cNvPr>
          <p:cNvSpPr txBox="1"/>
          <p:nvPr/>
        </p:nvSpPr>
        <p:spPr>
          <a:xfrm>
            <a:off x="0" y="206228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National Oesophago-Gastric Cancer Audit</a:t>
            </a:r>
          </a:p>
          <a:p>
            <a:pPr algn="ctr"/>
            <a:endParaRPr lang="de-DE" sz="3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2018 Annual Report: Slide set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7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32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err="1" smtClean="0"/>
              <a:t>Oesophago</a:t>
            </a:r>
            <a:r>
              <a:rPr lang="en-GB" sz="3200" b="1" dirty="0" smtClean="0"/>
              <a:t>-Gastric (OG) cancer</a:t>
            </a: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2018 Annual Report focuses on patients diagnosed with invasive epithelial OG cancer between April 2015 and </a:t>
            </a:r>
            <a:r>
              <a:rPr lang="en-GB" sz="2400" dirty="0"/>
              <a:t>March </a:t>
            </a:r>
            <a:r>
              <a:rPr lang="en-GB" sz="2400" dirty="0" smtClean="0"/>
              <a:t>2017, in </a:t>
            </a:r>
            <a:r>
              <a:rPr lang="en-GB" sz="2400" dirty="0"/>
              <a:t>England and Wales </a:t>
            </a: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Data from 139 NHS trusts (England) and 6 local health boards (Wales)</a:t>
            </a:r>
          </a:p>
        </p:txBody>
      </p:sp>
    </p:spTree>
    <p:extLst>
      <p:ext uri="{BB962C8B-B14F-4D97-AF65-F5344CB8AC3E}">
        <p14:creationId xmlns:p14="http://schemas.microsoft.com/office/powerpoint/2010/main" val="78133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190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Local OG cancer data submissions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/>
              <a:t>Review the </a:t>
            </a:r>
            <a:r>
              <a:rPr lang="en-GB" dirty="0" smtClean="0"/>
              <a:t>number of OG cancer records submitted by your trust / local health board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>
                <a:solidFill>
                  <a:srgbClr val="FF0000"/>
                </a:solidFill>
              </a:rPr>
              <a:t>2018 Annual Report, Annex </a:t>
            </a:r>
            <a:r>
              <a:rPr lang="en-GB" b="1" dirty="0" smtClean="0">
                <a:solidFill>
                  <a:srgbClr val="FF0000"/>
                </a:solidFill>
              </a:rPr>
              <a:t>5)</a:t>
            </a:r>
            <a:r>
              <a:rPr lang="en-GB" dirty="0" smtClean="0"/>
              <a:t> </a:t>
            </a:r>
            <a:r>
              <a:rPr lang="en-GB" dirty="0"/>
              <a:t>and compare these results with national </a:t>
            </a:r>
            <a:r>
              <a:rPr lang="en-GB" dirty="0" smtClean="0"/>
              <a:t>figures. </a:t>
            </a:r>
            <a:r>
              <a:rPr lang="en-GB" dirty="0" smtClean="0">
                <a:solidFill>
                  <a:srgbClr val="FF0000"/>
                </a:solidFill>
              </a:rPr>
              <a:t>NB: NHS trusts / local health boards who submitted data on fewer than 10 curative surgical cases are not included in the Annex.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C54B924-62DD-4828-8F23-4E995DEE2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212814"/>
              </p:ext>
            </p:extLst>
          </p:nvPr>
        </p:nvGraphicFramePr>
        <p:xfrm>
          <a:off x="431540" y="3212976"/>
          <a:ext cx="8280918" cy="1381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210">
                  <a:extLst>
                    <a:ext uri="{9D8B030D-6E8A-4147-A177-3AD203B41FA5}">
                      <a16:colId xmlns:a16="http://schemas.microsoft.com/office/drawing/2014/main" val="427630493"/>
                    </a:ext>
                  </a:extLst>
                </a:gridCol>
                <a:gridCol w="189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England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Wales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Your organisation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4" marR="91414" marT="45701" marB="45701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Records </a:t>
                      </a:r>
                      <a:r>
                        <a:rPr lang="en-GB" sz="1800" dirty="0"/>
                        <a:t>recorded</a:t>
                      </a:r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19,769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1,263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xx</a:t>
                      </a:r>
                    </a:p>
                  </a:txBody>
                  <a:tcPr marL="91414" marR="91414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dirty="0"/>
                        <a:t>% case</a:t>
                      </a:r>
                      <a:r>
                        <a:rPr lang="en-GB" sz="1800" baseline="0" dirty="0"/>
                        <a:t> ascertainment</a:t>
                      </a:r>
                      <a:endParaRPr lang="en-GB" sz="1800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xx</a:t>
                      </a:r>
                    </a:p>
                  </a:txBody>
                  <a:tcPr marL="91414" marR="91414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45020" y="5013176"/>
            <a:ext cx="87228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Review </a:t>
            </a:r>
            <a:r>
              <a:rPr lang="en-GB" dirty="0"/>
              <a:t>the </a:t>
            </a:r>
            <a:r>
              <a:rPr lang="en-GB" dirty="0" smtClean="0"/>
              <a:t>quality of data submitted by your organisation by checking the completeness of surgical and pathology indicators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>
                <a:solidFill>
                  <a:srgbClr val="FF0000"/>
                </a:solidFill>
              </a:rPr>
              <a:t>2018 Annual Report, Annex </a:t>
            </a:r>
            <a:r>
              <a:rPr lang="en-GB" b="1" dirty="0" smtClean="0">
                <a:solidFill>
                  <a:srgbClr val="FF0000"/>
                </a:solidFill>
              </a:rPr>
              <a:t>6)</a:t>
            </a:r>
            <a:r>
              <a:rPr lang="en-GB" b="1" dirty="0" smtClean="0"/>
              <a:t>.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The aim should be to achieve 100% completeness for all key indicators.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2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161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 to diagnosis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with OG cancer in 2015-17, 13% were diagnosed following an emergency admission. There was substantial variation in emergency diagnoses by Cancer Alliance / Welsh region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85941779"/>
              </p:ext>
            </p:extLst>
          </p:nvPr>
        </p:nvGraphicFramePr>
        <p:xfrm>
          <a:off x="348031" y="2780928"/>
          <a:ext cx="6096177" cy="375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713" y="2924944"/>
            <a:ext cx="25447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latin typeface="Arial" panose="020B0604020202020204" pitchFamily="34" charset="0"/>
              </a:rPr>
              <a:t>Use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2018 Annual Report Annex 7 </a:t>
            </a:r>
            <a:r>
              <a:rPr lang="en-GB" altLang="en-US" sz="1600" dirty="0" smtClean="0">
                <a:latin typeface="Arial" panose="020B0604020202020204" pitchFamily="34" charset="0"/>
              </a:rPr>
              <a:t>to review results for your trust / local health board: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1712" y="4305644"/>
            <a:ext cx="2544783" cy="1283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were diagnosed following an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emergency admission</a:t>
            </a:r>
          </a:p>
        </p:txBody>
      </p:sp>
    </p:spTree>
    <p:extLst>
      <p:ext uri="{BB962C8B-B14F-4D97-AF65-F5344CB8AC3E}">
        <p14:creationId xmlns:p14="http://schemas.microsoft.com/office/powerpoint/2010/main" val="77370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Tumour stage at diagnosis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 proportion of patients diagnosed with early stage cancer has remained at ~12% over the last five years</a:t>
            </a:r>
            <a:endParaRPr lang="en-GB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061020"/>
              </p:ext>
            </p:extLst>
          </p:nvPr>
        </p:nvGraphicFramePr>
        <p:xfrm>
          <a:off x="1475656" y="2636912"/>
          <a:ext cx="5472608" cy="368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414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030265"/>
            <a:ext cx="8722895" cy="224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/>
              <a:t>Patients diagnosed with OG cancer are recommended to have a CT scan to identify metastatic disease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90% of patients diagnosed in 2015-17 had an initial CT scan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This proportion rose from 86% in 2012-13 to 90% in 2016-17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04826777"/>
              </p:ext>
            </p:extLst>
          </p:nvPr>
        </p:nvGraphicFramePr>
        <p:xfrm>
          <a:off x="323527" y="3531726"/>
          <a:ext cx="5544615" cy="301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3" y="3830140"/>
            <a:ext cx="3065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 smtClean="0">
                <a:latin typeface="Arial" panose="020B0604020202020204" pitchFamily="34" charset="0"/>
              </a:rPr>
              <a:t>Use </a:t>
            </a:r>
            <a:r>
              <a:rPr lang="en-GB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2018 Annual Report Annex 8 </a:t>
            </a:r>
            <a:r>
              <a:rPr lang="en-GB" altLang="en-US" sz="1600" dirty="0" smtClean="0">
                <a:latin typeface="Arial" panose="020B0604020202020204" pitchFamily="34" charset="0"/>
              </a:rPr>
              <a:t>to review results for your trust / local health board: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2160" y="5133580"/>
            <a:ext cx="2921286" cy="887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had an initial CT scan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3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037243"/>
            <a:ext cx="8722895" cy="203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Further staging investigations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/>
              <a:t>PET-CT is recommended for all patients with oesophageal cancer being considered for curative treatment. E</a:t>
            </a:r>
            <a:r>
              <a:rPr lang="en-GB" sz="2000" dirty="0" smtClean="0"/>
              <a:t>ndoscopic </a:t>
            </a:r>
            <a:r>
              <a:rPr lang="en-GB" sz="2000" dirty="0"/>
              <a:t>ultrasound (EUS) is </a:t>
            </a:r>
            <a:r>
              <a:rPr lang="en-GB" sz="2000" dirty="0" smtClean="0"/>
              <a:t>recommended to be used selectively for </a:t>
            </a:r>
            <a:r>
              <a:rPr lang="en-GB" sz="2000" dirty="0"/>
              <a:t>staging </a:t>
            </a:r>
            <a:r>
              <a:rPr lang="en-GB" sz="2000" dirty="0" smtClean="0"/>
              <a:t>oesophageal cancers. </a:t>
            </a:r>
            <a:r>
              <a:rPr lang="en-GB" sz="2000" dirty="0"/>
              <a:t>	</a:t>
            </a:r>
            <a:r>
              <a:rPr lang="en-GB" dirty="0"/>
              <a:t>	</a:t>
            </a:r>
            <a:r>
              <a:rPr lang="en-GB" sz="2000" dirty="0"/>
              <a:t>	</a:t>
            </a:r>
            <a:endParaRPr lang="en-GB" sz="2000" dirty="0" smtClean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875434"/>
              </p:ext>
            </p:extLst>
          </p:nvPr>
        </p:nvGraphicFramePr>
        <p:xfrm>
          <a:off x="539552" y="2852936"/>
          <a:ext cx="4824536" cy="358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4088" y="3356992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use of PET-CT in patients with a curative treatment plan for oesophageal cancer increased from 63% in 2012-13 to 71% in </a:t>
            </a:r>
            <a:r>
              <a:rPr lang="en-GB" sz="2000" dirty="0" smtClean="0"/>
              <a:t>2016-17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386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08720"/>
            <a:ext cx="8722895" cy="194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/>
              <a:t>Planned curative treatment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Overall, </a:t>
            </a:r>
            <a:r>
              <a:rPr lang="en-GB" dirty="0"/>
              <a:t>39% of patients with OG cancer diagnosed in 2015–17 had a curative treatment </a:t>
            </a:r>
            <a:r>
              <a:rPr lang="en-GB" dirty="0" smtClean="0"/>
              <a:t>plan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% patients </a:t>
            </a:r>
            <a:r>
              <a:rPr lang="en-GB" dirty="0"/>
              <a:t>managed with curative intent varied across </a:t>
            </a:r>
            <a:r>
              <a:rPr lang="en-GB" dirty="0" smtClean="0"/>
              <a:t>Cancer Alliances </a:t>
            </a:r>
            <a:r>
              <a:rPr lang="en-GB" dirty="0"/>
              <a:t>/ </a:t>
            </a:r>
            <a:r>
              <a:rPr lang="en-GB" dirty="0" smtClean="0"/>
              <a:t>Welsh regions</a:t>
            </a:r>
            <a:r>
              <a:rPr lang="en-GB" dirty="0"/>
              <a:t>, but </a:t>
            </a:r>
            <a:r>
              <a:rPr lang="en-GB" dirty="0" smtClean="0"/>
              <a:t>the values </a:t>
            </a:r>
            <a:r>
              <a:rPr lang="en-GB" dirty="0"/>
              <a:t>generally clustered around the national </a:t>
            </a:r>
            <a:r>
              <a:rPr lang="en-GB" dirty="0" smtClean="0"/>
              <a:t>average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189570"/>
              </p:ext>
            </p:extLst>
          </p:nvPr>
        </p:nvGraphicFramePr>
        <p:xfrm>
          <a:off x="1187624" y="2988298"/>
          <a:ext cx="7056784" cy="360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29710"/>
            <a:ext cx="8722895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Planned </a:t>
            </a:r>
            <a:r>
              <a:rPr lang="en-GB" sz="3200" b="1" dirty="0"/>
              <a:t>p</a:t>
            </a:r>
            <a:r>
              <a:rPr lang="en-GB" sz="3200" b="1" dirty="0" smtClean="0"/>
              <a:t>alliative treatment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Patterns of planned palliative treatment varied across regions, with some having comparatively high rates of best supportive care		</a:t>
            </a:r>
            <a:endParaRPr lang="en-GB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90106335"/>
              </p:ext>
            </p:extLst>
          </p:nvPr>
        </p:nvGraphicFramePr>
        <p:xfrm>
          <a:off x="1187623" y="2437843"/>
          <a:ext cx="6768752" cy="408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21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88175" y="1052736"/>
            <a:ext cx="8722895" cy="191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Curative surgery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Curative surgical records were submitted for 4,291 patients: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2,658 </a:t>
            </a:r>
            <a:r>
              <a:rPr lang="en-GB" sz="2000" dirty="0" err="1" smtClean="0"/>
              <a:t>oesophagectomies</a:t>
            </a:r>
            <a:endParaRPr lang="en-GB" sz="2000" dirty="0" smtClean="0"/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1,633 </a:t>
            </a:r>
            <a:r>
              <a:rPr lang="en-GB" sz="2000" dirty="0" err="1" smtClean="0"/>
              <a:t>gastrectomies</a:t>
            </a:r>
            <a:r>
              <a:rPr lang="en-GB" sz="2000" dirty="0" smtClean="0"/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53221"/>
              </p:ext>
            </p:extLst>
          </p:nvPr>
        </p:nvGraphicFramePr>
        <p:xfrm>
          <a:off x="899592" y="3645024"/>
          <a:ext cx="7056784" cy="15755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35336">
                  <a:extLst>
                    <a:ext uri="{9D8B030D-6E8A-4147-A177-3AD203B41FA5}">
                      <a16:colId xmlns:a16="http://schemas.microsoft.com/office/drawing/2014/main" val="3101623748"/>
                    </a:ext>
                  </a:extLst>
                </a:gridCol>
                <a:gridCol w="1101253">
                  <a:extLst>
                    <a:ext uri="{9D8B030D-6E8A-4147-A177-3AD203B41FA5}">
                      <a16:colId xmlns:a16="http://schemas.microsoft.com/office/drawing/2014/main" val="744099564"/>
                    </a:ext>
                  </a:extLst>
                </a:gridCol>
                <a:gridCol w="1070728">
                  <a:extLst>
                    <a:ext uri="{9D8B030D-6E8A-4147-A177-3AD203B41FA5}">
                      <a16:colId xmlns:a16="http://schemas.microsoft.com/office/drawing/2014/main" val="552932204"/>
                    </a:ext>
                  </a:extLst>
                </a:gridCol>
                <a:gridCol w="1177957">
                  <a:extLst>
                    <a:ext uri="{9D8B030D-6E8A-4147-A177-3AD203B41FA5}">
                      <a16:colId xmlns:a16="http://schemas.microsoft.com/office/drawing/2014/main" val="498127388"/>
                    </a:ext>
                  </a:extLst>
                </a:gridCol>
                <a:gridCol w="1071510">
                  <a:extLst>
                    <a:ext uri="{9D8B030D-6E8A-4147-A177-3AD203B41FA5}">
                      <a16:colId xmlns:a16="http://schemas.microsoft.com/office/drawing/2014/main" val="1489853511"/>
                    </a:ext>
                  </a:extLst>
                </a:gridCol>
              </a:tblGrid>
              <a:tr h="345048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Oesophagectomy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Gastrectomy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18576"/>
                  </a:ext>
                </a:extLst>
              </a:tr>
              <a:tr h="345048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2015-17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2013-15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2015-17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2013-15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42666"/>
                  </a:ext>
                </a:extLst>
              </a:tr>
              <a:tr h="442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30-day </a:t>
                      </a:r>
                      <a:r>
                        <a:rPr lang="en-GB" sz="1400" dirty="0" smtClean="0">
                          <a:effectLst/>
                        </a:rPr>
                        <a:t>mortality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2.4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1.9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505828"/>
                  </a:ext>
                </a:extLst>
              </a:tr>
              <a:tr h="442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90-day </a:t>
                      </a:r>
                      <a:r>
                        <a:rPr lang="en-GB" sz="1400" dirty="0" smtClean="0">
                          <a:effectLst/>
                        </a:rPr>
                        <a:t>mortality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3.9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3.2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3.3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4.1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04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3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980964"/>
            <a:ext cx="8722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Surgical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NHS </a:t>
            </a:r>
            <a:r>
              <a:rPr lang="en-GB" dirty="0" smtClean="0"/>
              <a:t>Organisations achieved </a:t>
            </a:r>
            <a:r>
              <a:rPr lang="en-GB" dirty="0"/>
              <a:t>similar 90-day mortality after curative </a:t>
            </a:r>
            <a:r>
              <a:rPr lang="en-GB" dirty="0" smtClean="0"/>
              <a:t>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30-day </a:t>
            </a:r>
            <a:r>
              <a:rPr lang="en-GB" dirty="0"/>
              <a:t>postoperative mortality, </a:t>
            </a:r>
            <a:r>
              <a:rPr lang="en-GB" dirty="0" smtClean="0"/>
              <a:t>one </a:t>
            </a:r>
            <a:r>
              <a:rPr lang="en-GB" dirty="0"/>
              <a:t>surgical centre </a:t>
            </a:r>
            <a:r>
              <a:rPr lang="en-GB" dirty="0" smtClean="0"/>
              <a:t>had a rate that was </a:t>
            </a:r>
            <a:r>
              <a:rPr lang="en-GB" dirty="0"/>
              <a:t>slightly higher than expected given the </a:t>
            </a:r>
            <a:r>
              <a:rPr lang="en-GB" dirty="0" smtClean="0"/>
              <a:t>volume of </a:t>
            </a:r>
            <a:r>
              <a:rPr lang="en-GB" dirty="0"/>
              <a:t>operations </a:t>
            </a:r>
            <a:r>
              <a:rPr lang="en-GB" dirty="0" smtClean="0"/>
              <a:t>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Review the mortality rates for your trust / local health board using </a:t>
            </a:r>
            <a:r>
              <a:rPr lang="en-GB" b="1" dirty="0" smtClean="0">
                <a:solidFill>
                  <a:srgbClr val="FF0000"/>
                </a:solidFill>
              </a:rPr>
              <a:t>2018 Annual Report Annex 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0929" y="3645024"/>
            <a:ext cx="8064896" cy="3077969"/>
            <a:chOff x="539552" y="3185611"/>
            <a:chExt cx="8203976" cy="3131049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12976"/>
              <a:ext cx="3777361" cy="3103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200" y="3212976"/>
              <a:ext cx="4004328" cy="3103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711549" y="3185611"/>
              <a:ext cx="2122279" cy="375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30 day mortality 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3715" y="3185611"/>
              <a:ext cx="2218620" cy="375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90 day mortality </a:t>
              </a:r>
              <a:endParaRPr lang="en-GB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03057" y="4221088"/>
            <a:ext cx="2616284" cy="658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30 day mortality rate: </a:t>
            </a:r>
            <a:r>
              <a:rPr lang="en-GB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0145" y="4221088"/>
            <a:ext cx="2616284" cy="658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90 day mortality rate: </a:t>
            </a:r>
            <a:r>
              <a:rPr lang="en-GB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3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41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/>
              <a:t>This slide set has been created to help NHS organisations to: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Summarise the findings from the NOGCA 2018 Annual Report for presentation at local meetings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Review their services and outcomes against those of other NHS trusts / local health boards, and against national figures where appropriate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rgbClr val="FF0000"/>
                </a:solidFill>
              </a:rPr>
              <a:t>Data from your NHS trust / local health board can be found in the Annexes of the 2018 Annual Report and added to the slides where indicated.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3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1" y="980728"/>
            <a:ext cx="8722895" cy="240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Pathology outcomes after surgery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Last year, the Audit introduced results on four new surgical </a:t>
            </a:r>
            <a:r>
              <a:rPr lang="en-GB" dirty="0" smtClean="0"/>
              <a:t>indicators.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lack of standardisation in the preparation of surgical specimens </a:t>
            </a:r>
            <a:r>
              <a:rPr lang="en-GB" dirty="0" smtClean="0"/>
              <a:t>prevents these indicators being used for benchmarking across organisations </a:t>
            </a:r>
            <a:r>
              <a:rPr lang="en-GB" dirty="0"/>
              <a:t>	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Review </a:t>
            </a:r>
            <a:r>
              <a:rPr lang="en-GB" dirty="0"/>
              <a:t>the </a:t>
            </a:r>
            <a:r>
              <a:rPr lang="en-GB" dirty="0" smtClean="0"/>
              <a:t>surgical indicators for your </a:t>
            </a:r>
            <a:r>
              <a:rPr lang="en-GB" dirty="0"/>
              <a:t>trust / local health board </a:t>
            </a:r>
            <a:r>
              <a:rPr lang="en-GB" b="1" dirty="0">
                <a:solidFill>
                  <a:srgbClr val="FF0000"/>
                </a:solidFill>
              </a:rPr>
              <a:t>(2018 Annual Report, Annex </a:t>
            </a:r>
            <a:r>
              <a:rPr lang="en-GB" b="1" dirty="0" smtClean="0">
                <a:solidFill>
                  <a:srgbClr val="FF0000"/>
                </a:solidFill>
              </a:rPr>
              <a:t>9)</a:t>
            </a:r>
            <a:r>
              <a:rPr lang="en-GB" dirty="0" smtClean="0"/>
              <a:t> </a:t>
            </a:r>
            <a:r>
              <a:rPr lang="en-GB" dirty="0"/>
              <a:t>and compare these results with national figures</a:t>
            </a:r>
            <a:endParaRPr lang="en-GB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03387"/>
              </p:ext>
            </p:extLst>
          </p:nvPr>
        </p:nvGraphicFramePr>
        <p:xfrm>
          <a:off x="971598" y="3494592"/>
          <a:ext cx="7200800" cy="29369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73971209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5097312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89026684"/>
                    </a:ext>
                  </a:extLst>
                </a:gridCol>
              </a:tblGrid>
              <a:tr h="60993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Indicator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National average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organisation</a:t>
                      </a:r>
                      <a:endParaRPr kumimoji="0" lang="en-GB" sz="16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31655"/>
                  </a:ext>
                </a:extLst>
              </a:tr>
              <a:tr h="336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Proportion of patients with adequate lymph nodes examined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82.5%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xx%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36914"/>
                  </a:ext>
                </a:extLst>
              </a:tr>
              <a:tr h="60993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Proportion of patients with positive longitudinal margins- </a:t>
                      </a:r>
                      <a:r>
                        <a:rPr lang="en-GB" sz="1600" u="none" strike="noStrike" dirty="0" err="1">
                          <a:effectLst/>
                        </a:rPr>
                        <a:t>oesophagectomy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3.6%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xx%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391490"/>
                  </a:ext>
                </a:extLst>
              </a:tr>
              <a:tr h="60993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Proportion of patients with positive </a:t>
                      </a:r>
                      <a:r>
                        <a:rPr lang="en-GB" sz="1600" u="none" strike="noStrike" dirty="0" smtClean="0">
                          <a:effectLst/>
                        </a:rPr>
                        <a:t>circumferential </a:t>
                      </a:r>
                      <a:r>
                        <a:rPr lang="en-GB" sz="1600" u="none" strike="noStrike" dirty="0">
                          <a:effectLst/>
                        </a:rPr>
                        <a:t>margins-</a:t>
                      </a:r>
                      <a:r>
                        <a:rPr lang="en-GB" sz="1600" u="none" strike="noStrike" dirty="0" err="1">
                          <a:effectLst/>
                        </a:rPr>
                        <a:t>oesophagectomy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25.0%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xx%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9333357"/>
                  </a:ext>
                </a:extLst>
              </a:tr>
              <a:tr h="60993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Proportion of patients with positive longitudinal margins- gastrectomy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8.2%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xx%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093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9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1" y="980728"/>
            <a:ext cx="8722895" cy="195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Palliative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Among </a:t>
            </a:r>
            <a:r>
              <a:rPr lang="en-GB" sz="2000" dirty="0"/>
              <a:t>patients receiving palliative oncology, chemotherapy was most frequently used </a:t>
            </a:r>
            <a:r>
              <a:rPr lang="en-GB" sz="2000" dirty="0" smtClean="0"/>
              <a:t>(see </a:t>
            </a:r>
            <a:r>
              <a:rPr lang="en-GB" sz="2000" dirty="0"/>
              <a:t>table)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Only 56% of </a:t>
            </a:r>
            <a:r>
              <a:rPr lang="en-GB" sz="2000" dirty="0"/>
              <a:t>patients </a:t>
            </a:r>
            <a:r>
              <a:rPr lang="en-GB" sz="2000" dirty="0" smtClean="0"/>
              <a:t>having chemotherapy completed their treatment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10805"/>
              </p:ext>
            </p:extLst>
          </p:nvPr>
        </p:nvGraphicFramePr>
        <p:xfrm>
          <a:off x="611558" y="3284984"/>
          <a:ext cx="7920880" cy="2800393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4083826169"/>
                    </a:ext>
                  </a:extLst>
                </a:gridCol>
                <a:gridCol w="1374084">
                  <a:extLst>
                    <a:ext uri="{9D8B030D-6E8A-4147-A177-3AD203B41FA5}">
                      <a16:colId xmlns:a16="http://schemas.microsoft.com/office/drawing/2014/main" val="3841689496"/>
                    </a:ext>
                  </a:extLst>
                </a:gridCol>
                <a:gridCol w="1306478">
                  <a:extLst>
                    <a:ext uri="{9D8B030D-6E8A-4147-A177-3AD203B41FA5}">
                      <a16:colId xmlns:a16="http://schemas.microsoft.com/office/drawing/2014/main" val="41964193"/>
                    </a:ext>
                  </a:extLst>
                </a:gridCol>
                <a:gridCol w="1306478">
                  <a:extLst>
                    <a:ext uri="{9D8B030D-6E8A-4147-A177-3AD203B41FA5}">
                      <a16:colId xmlns:a16="http://schemas.microsoft.com/office/drawing/2014/main" val="2042952910"/>
                    </a:ext>
                  </a:extLst>
                </a:gridCol>
                <a:gridCol w="1300888">
                  <a:extLst>
                    <a:ext uri="{9D8B030D-6E8A-4147-A177-3AD203B41FA5}">
                      <a16:colId xmlns:a16="http://schemas.microsoft.com/office/drawing/2014/main" val="821639549"/>
                    </a:ext>
                  </a:extLst>
                </a:gridCol>
                <a:gridCol w="1192792">
                  <a:extLst>
                    <a:ext uri="{9D8B030D-6E8A-4147-A177-3AD203B41FA5}">
                      <a16:colId xmlns:a16="http://schemas.microsoft.com/office/drawing/2014/main" val="440847547"/>
                    </a:ext>
                  </a:extLst>
                </a:gridCol>
              </a:tblGrid>
              <a:tr h="723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modality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Oesophageal SCC n (%)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Oes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 upper / mid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Oes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 Lower / SI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GOJ SII/III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Stomach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82931"/>
                  </a:ext>
                </a:extLst>
              </a:tr>
              <a:tr h="511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Chemotherapy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 (53.9)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(61.6)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1087 (69.7)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 (75.5)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 (79.2)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64733"/>
                  </a:ext>
                </a:extLst>
              </a:tr>
              <a:tr h="543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Radiotherapy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(39.1)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(33.2)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 (27.9)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 (23.0)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 (19.3)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13391"/>
                  </a:ext>
                </a:extLst>
              </a:tr>
              <a:tr h="511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Chemo-radiotherapy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  7.1)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  5.1)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  2.4)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  1.6)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  1.5)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293235"/>
                  </a:ext>
                </a:extLst>
              </a:tr>
              <a:tr h="511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61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67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836712"/>
            <a:ext cx="8722895" cy="177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/>
              <a:t>Palliative chemotherapy: triplet regimens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Guidelines </a:t>
            </a:r>
            <a:r>
              <a:rPr lang="en-GB" dirty="0"/>
              <a:t>recommend the use of triplet regimens (including a platinum-based agent, a </a:t>
            </a:r>
            <a:r>
              <a:rPr lang="en-GB" dirty="0" err="1"/>
              <a:t>fluoropyrimidine</a:t>
            </a:r>
            <a:r>
              <a:rPr lang="en-GB" dirty="0"/>
              <a:t> and an </a:t>
            </a:r>
            <a:r>
              <a:rPr lang="en-GB" dirty="0" err="1"/>
              <a:t>anthracycline</a:t>
            </a:r>
            <a:r>
              <a:rPr lang="en-GB" dirty="0"/>
              <a:t>) as a first line </a:t>
            </a:r>
            <a:r>
              <a:rPr lang="en-GB" dirty="0" smtClean="0"/>
              <a:t>treatment option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 was regional </a:t>
            </a:r>
            <a:r>
              <a:rPr lang="en-GB" dirty="0"/>
              <a:t>variation in the use of </a:t>
            </a:r>
            <a:r>
              <a:rPr lang="en-GB" dirty="0" smtClean="0"/>
              <a:t>triplet </a:t>
            </a:r>
            <a:r>
              <a:rPr lang="en-GB" dirty="0"/>
              <a:t>regimens, especially among patients aged 80 years and </a:t>
            </a:r>
            <a:r>
              <a:rPr lang="en-GB" dirty="0" smtClean="0"/>
              <a:t>over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985278"/>
              </p:ext>
            </p:extLst>
          </p:nvPr>
        </p:nvGraphicFramePr>
        <p:xfrm>
          <a:off x="899592" y="2598382"/>
          <a:ext cx="7200800" cy="398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10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For further details</a:t>
            </a:r>
            <a:r>
              <a:rPr lang="en-GB" sz="2400" dirty="0" smtClean="0"/>
              <a:t>:</a:t>
            </a:r>
            <a:r>
              <a:rPr lang="en-GB" sz="3200" dirty="0" smtClean="0"/>
              <a:t> </a:t>
            </a:r>
            <a:r>
              <a:rPr lang="en-GB" sz="3200" dirty="0" smtClean="0">
                <a:hlinkClick r:id="rId3"/>
              </a:rPr>
              <a:t>www.nogca.org.uk</a:t>
            </a:r>
            <a:r>
              <a:rPr lang="en-GB" sz="32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9" y="2229962"/>
            <a:ext cx="6732240" cy="36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3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2018 Annual Report covers</a:t>
            </a: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Patients diagnosed with </a:t>
            </a:r>
            <a:r>
              <a:rPr lang="en-GB" sz="2400" dirty="0" err="1" smtClean="0"/>
              <a:t>oesophago</a:t>
            </a:r>
            <a:r>
              <a:rPr lang="en-GB" sz="2400" dirty="0" smtClean="0"/>
              <a:t>-gastric (OG) cancer between April 2015 and </a:t>
            </a:r>
            <a:r>
              <a:rPr lang="en-GB" sz="2400" dirty="0"/>
              <a:t>March </a:t>
            </a:r>
            <a:r>
              <a:rPr lang="en-GB" sz="2400" dirty="0" smtClean="0"/>
              <a:t>2017, in England and Wales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Patients diagnosed with oesophageal high-grade dysplasia (HGD) between April 2012 and March 2017, in England</a:t>
            </a:r>
          </a:p>
        </p:txBody>
      </p:sp>
    </p:spTree>
    <p:extLst>
      <p:ext uri="{BB962C8B-B14F-4D97-AF65-F5344CB8AC3E}">
        <p14:creationId xmlns:p14="http://schemas.microsoft.com/office/powerpoint/2010/main" val="20013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164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/>
              <a:t>High-grade dysplasia (HGD)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NOGCA received data on 2,059 patients diagnosed with HGD in NHS trusts between April 2012 and March 2017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number of HGD records submitted to the Audit has declined each year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3345"/>
              </p:ext>
            </p:extLst>
          </p:nvPr>
        </p:nvGraphicFramePr>
        <p:xfrm>
          <a:off x="1310889" y="2979244"/>
          <a:ext cx="6120680" cy="3114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316973853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19938205"/>
                    </a:ext>
                  </a:extLst>
                </a:gridCol>
              </a:tblGrid>
              <a:tr h="647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</a:rPr>
                        <a:t>During period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</a:rPr>
                        <a:t>2012-17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09496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No. of</a:t>
                      </a:r>
                      <a:r>
                        <a:rPr lang="en-GB" sz="1600" baseline="0" dirty="0" smtClean="0">
                          <a:effectLst/>
                        </a:rPr>
                        <a:t> patients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2059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80948996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Male, n (%)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1529 (</a:t>
                      </a:r>
                      <a:r>
                        <a:rPr lang="en-GB" sz="1600" dirty="0" smtClean="0">
                          <a:effectLst/>
                        </a:rPr>
                        <a:t>74%)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23750948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Age in years, median (IQR)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71 (64 to 79)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10681840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Patients</a:t>
                      </a:r>
                      <a:r>
                        <a:rPr lang="en-GB" sz="1600" baseline="0" dirty="0" smtClean="0">
                          <a:effectLst/>
                        </a:rPr>
                        <a:t> with </a:t>
                      </a:r>
                      <a:r>
                        <a:rPr lang="en-GB" sz="1600" dirty="0" smtClean="0">
                          <a:effectLst/>
                        </a:rPr>
                        <a:t>comorbidity</a:t>
                      </a:r>
                      <a:r>
                        <a:rPr lang="en-GB" sz="1600" dirty="0">
                          <a:effectLst/>
                        </a:rPr>
                        <a:t>, n (%) *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383 </a:t>
                      </a:r>
                      <a:r>
                        <a:rPr lang="en-GB" sz="1600" dirty="0" smtClean="0">
                          <a:effectLst/>
                        </a:rPr>
                        <a:t>(37%)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07648195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Source of referral, n (%)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17442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Symptomatic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1001 </a:t>
                      </a:r>
                      <a:r>
                        <a:rPr lang="en-GB" sz="1600" dirty="0" smtClean="0">
                          <a:effectLst/>
                        </a:rPr>
                        <a:t>(53%)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566243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Surveillance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886 </a:t>
                      </a:r>
                      <a:r>
                        <a:rPr lang="en-GB" sz="1600" dirty="0" smtClean="0">
                          <a:effectLst/>
                        </a:rPr>
                        <a:t>(47%)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238729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0889" y="60932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*Collected from 2014; IQR – interquartile range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5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Indicators of HGD</a:t>
            </a:r>
            <a:r>
              <a:rPr lang="en-GB" sz="3200" b="1" dirty="0"/>
              <a:t> </a:t>
            </a:r>
            <a:r>
              <a:rPr lang="en-GB" sz="3200" b="1" dirty="0" smtClean="0"/>
              <a:t>care</a:t>
            </a:r>
            <a:endParaRPr lang="en-GB" sz="24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04585"/>
              </p:ext>
            </p:extLst>
          </p:nvPr>
        </p:nvGraphicFramePr>
        <p:xfrm>
          <a:off x="773577" y="2060848"/>
          <a:ext cx="7596843" cy="30243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65742">
                  <a:extLst>
                    <a:ext uri="{9D8B030D-6E8A-4147-A177-3AD203B41FA5}">
                      <a16:colId xmlns:a16="http://schemas.microsoft.com/office/drawing/2014/main" val="931368263"/>
                    </a:ext>
                  </a:extLst>
                </a:gridCol>
                <a:gridCol w="2631101">
                  <a:extLst>
                    <a:ext uri="{9D8B030D-6E8A-4147-A177-3AD203B41FA5}">
                      <a16:colId xmlns:a16="http://schemas.microsoft.com/office/drawing/2014/main" val="3639858543"/>
                    </a:ext>
                  </a:extLst>
                </a:gridCol>
              </a:tblGrid>
              <a:tr h="76969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Indicators based on BSG recommendations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Patients</a:t>
                      </a:r>
                      <a:r>
                        <a:rPr lang="en-GB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diagnosed 2012-2017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12820"/>
                  </a:ext>
                </a:extLst>
              </a:tr>
              <a:tr h="7515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% of patients whose </a:t>
                      </a:r>
                      <a:r>
                        <a:rPr lang="en-GB" sz="1600" u="none" strike="noStrike" dirty="0" smtClean="0">
                          <a:effectLst/>
                        </a:rPr>
                        <a:t>first diagnosis </a:t>
                      </a:r>
                      <a:r>
                        <a:rPr lang="en-GB" sz="1600" u="none" strike="noStrike" dirty="0">
                          <a:effectLst/>
                        </a:rPr>
                        <a:t>was confirmed by a second </a:t>
                      </a:r>
                      <a:r>
                        <a:rPr lang="en-GB" sz="1600" u="none" strike="noStrike" dirty="0" smtClean="0">
                          <a:effectLst/>
                        </a:rPr>
                        <a:t>pathologist **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 smtClean="0"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597104"/>
                  </a:ext>
                </a:extLst>
              </a:tr>
              <a:tr h="75154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% of patients discussed at the </a:t>
                      </a:r>
                      <a:r>
                        <a:rPr lang="en-GB" sz="1600" u="none" strike="noStrike" dirty="0" smtClean="0">
                          <a:effectLst/>
                        </a:rPr>
                        <a:t>multidisciplinary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team (</a:t>
                      </a:r>
                      <a:r>
                        <a:rPr lang="en-GB" sz="1600" u="none" strike="noStrike" dirty="0" smtClean="0">
                          <a:effectLst/>
                        </a:rPr>
                        <a:t>MDT)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822765"/>
                  </a:ext>
                </a:extLst>
              </a:tr>
              <a:tr h="75154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% of patients who received endoscopic treatment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65%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21566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73576" y="5085184"/>
            <a:ext cx="7596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prstClr val="black"/>
                </a:solidFill>
              </a:rPr>
              <a:t>BSG – British Society of Gastroenterology guidelines on the diagnosis and management of Barrett’s oesophagus, 2014</a:t>
            </a:r>
            <a:r>
              <a:rPr lang="en-GB" sz="1600" dirty="0" smtClean="0">
                <a:solidFill>
                  <a:prstClr val="black"/>
                </a:solidFill>
              </a:rPr>
              <a:t>;</a:t>
            </a:r>
          </a:p>
          <a:p>
            <a:pPr lvl="0">
              <a:defRPr/>
            </a:pPr>
            <a:r>
              <a:rPr lang="en-GB" sz="1600" dirty="0" smtClean="0">
                <a:solidFill>
                  <a:prstClr val="black"/>
                </a:solidFill>
              </a:rPr>
              <a:t>** Data </a:t>
            </a:r>
            <a:r>
              <a:rPr lang="en-GB" sz="1600" dirty="0">
                <a:solidFill>
                  <a:prstClr val="black"/>
                </a:solidFill>
              </a:rPr>
              <a:t>collected for patients diagnosed from April 2014</a:t>
            </a:r>
          </a:p>
        </p:txBody>
      </p:sp>
    </p:spTree>
    <p:extLst>
      <p:ext uri="{BB962C8B-B14F-4D97-AF65-F5344CB8AC3E}">
        <p14:creationId xmlns:p14="http://schemas.microsoft.com/office/powerpoint/2010/main" val="277818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/>
              <a:t>The proportion of patients receiving active treatment for HGD increased from 70% in 2012-13 to 75% in 2016-17</a:t>
            </a:r>
            <a:endParaRPr lang="en-GB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91637666"/>
              </p:ext>
            </p:extLst>
          </p:nvPr>
        </p:nvGraphicFramePr>
        <p:xfrm>
          <a:off x="1007603" y="2204864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80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562082"/>
              </p:ext>
            </p:extLst>
          </p:nvPr>
        </p:nvGraphicFramePr>
        <p:xfrm>
          <a:off x="720441" y="1215334"/>
          <a:ext cx="7631112" cy="538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3529" y="332656"/>
            <a:ext cx="842493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Patients receiving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active treatment for HGD shows considerable variation across Cancer Alliances in England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197981"/>
            <a:ext cx="8722895" cy="1709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Local HGD data</a:t>
            </a:r>
            <a:endParaRPr lang="en-GB" sz="20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Review the management and treatment plans for HGD patients in your Cancer Alliance </a:t>
            </a:r>
            <a:r>
              <a:rPr lang="en-GB" sz="2000" b="1" dirty="0" smtClean="0">
                <a:solidFill>
                  <a:srgbClr val="FF0000"/>
                </a:solidFill>
              </a:rPr>
              <a:t>(2018 Annual Report, Annex 4)</a:t>
            </a:r>
            <a:r>
              <a:rPr lang="en-GB" sz="2000" dirty="0" smtClean="0"/>
              <a:t> and compare these results with national figures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00262"/>
              </p:ext>
            </p:extLst>
          </p:nvPr>
        </p:nvGraphicFramePr>
        <p:xfrm>
          <a:off x="773577" y="3020823"/>
          <a:ext cx="7902878" cy="23734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98423">
                  <a:extLst>
                    <a:ext uri="{9D8B030D-6E8A-4147-A177-3AD203B41FA5}">
                      <a16:colId xmlns:a16="http://schemas.microsoft.com/office/drawing/2014/main" val="379976305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723569556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864452199"/>
                    </a:ext>
                  </a:extLst>
                </a:gridCol>
              </a:tblGrid>
              <a:tr h="4985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National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Alliance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39690"/>
                  </a:ext>
                </a:extLst>
              </a:tr>
              <a:tr h="624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% of patients whose diagnosis was confirmed by a second pathologist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 smtClean="0">
                          <a:effectLst/>
                        </a:rPr>
                        <a:t>86%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xx%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708383"/>
                  </a:ext>
                </a:extLst>
              </a:tr>
              <a:tr h="6249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% of patients discussed at the </a:t>
                      </a:r>
                      <a:r>
                        <a:rPr lang="en-GB" sz="1600" u="none" strike="noStrike" dirty="0" smtClean="0">
                          <a:effectLst/>
                        </a:rPr>
                        <a:t>multidisciplinary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team (</a:t>
                      </a:r>
                      <a:r>
                        <a:rPr lang="en-GB" sz="1600" u="none" strike="noStrike" dirty="0" smtClean="0">
                          <a:effectLst/>
                        </a:rPr>
                        <a:t>MDT)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xx%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607298"/>
                  </a:ext>
                </a:extLst>
              </a:tr>
              <a:tr h="6249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% of patients who received endoscopic treatment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65%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xx%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81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3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3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210552" y="1052736"/>
            <a:ext cx="8722895" cy="468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HGD recommendations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We recommend regular review of cases and submission to the Audit by local teams to improve case ascertainment in regions where it is currently </a:t>
            </a:r>
            <a:r>
              <a:rPr lang="en-GB" dirty="0" smtClean="0"/>
              <a:t>low.</a:t>
            </a:r>
            <a:r>
              <a:rPr lang="en-GB" dirty="0"/>
              <a:t>	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Where appropriate, MDTs should ensure that cases of suspected HGD have been confirmed by a second </a:t>
            </a:r>
            <a:r>
              <a:rPr lang="en-GB" dirty="0" smtClean="0"/>
              <a:t>pathologist.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NHS trusts </a:t>
            </a:r>
            <a:r>
              <a:rPr lang="en-GB" dirty="0" smtClean="0"/>
              <a:t>should </a:t>
            </a:r>
            <a:r>
              <a:rPr lang="en-GB" dirty="0"/>
              <a:t>ensure there are clear protocols with neighbouring hospitals for the referral of all cases of HGD to the specialist MDT. Local audits should be undertaken to </a:t>
            </a:r>
            <a:r>
              <a:rPr lang="en-GB" dirty="0" smtClean="0"/>
              <a:t>check all </a:t>
            </a:r>
            <a:r>
              <a:rPr lang="en-GB" dirty="0"/>
              <a:t>cases are </a:t>
            </a:r>
            <a:r>
              <a:rPr lang="en-GB" dirty="0" smtClean="0"/>
              <a:t>discussed </a:t>
            </a:r>
            <a:r>
              <a:rPr lang="en-GB" dirty="0"/>
              <a:t>and to take any required </a:t>
            </a:r>
            <a:r>
              <a:rPr lang="en-GB" dirty="0" smtClean="0"/>
              <a:t>action.</a:t>
            </a:r>
            <a:r>
              <a:rPr lang="en-GB" dirty="0"/>
              <a:t>	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MDTs should ensure that all patients with HGD are considered for endoscopic treatment, in line with current </a:t>
            </a:r>
            <a:r>
              <a:rPr lang="en-GB" dirty="0" smtClean="0"/>
              <a:t>recommendations. Those with high rates of non-treatment should consider a local audit to investigate the reasons for this. 	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Where necessary, referral </a:t>
            </a:r>
            <a:r>
              <a:rPr lang="en-GB" dirty="0"/>
              <a:t>pathways to specialist centres should be established to ensure recommended volumes are </a:t>
            </a:r>
            <a:r>
              <a:rPr lang="en-GB" dirty="0" smtClean="0"/>
              <a:t>achieved.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891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13701</TotalTime>
  <Words>1292</Words>
  <Application>Microsoft Office PowerPoint</Application>
  <PresentationFormat>On-screen Show (4:3)</PresentationFormat>
  <Paragraphs>204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Steroid Withdrawal Following Renal Transplantation Increases the Risk of Acute Rejection</dc:title>
  <dc:creator>Simon Knight</dc:creator>
  <cp:lastModifiedBy>Park, Min Hae</cp:lastModifiedBy>
  <cp:revision>753</cp:revision>
  <cp:lastPrinted>2015-10-30T10:43:45Z</cp:lastPrinted>
  <dcterms:created xsi:type="dcterms:W3CDTF">2008-07-14T13:58:44Z</dcterms:created>
  <dcterms:modified xsi:type="dcterms:W3CDTF">2018-09-18T10:15:56Z</dcterms:modified>
</cp:coreProperties>
</file>